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9"/>
  </p:notesMasterIdLst>
  <p:sldIdLst>
    <p:sldId id="345" r:id="rId5"/>
    <p:sldId id="6991" r:id="rId6"/>
    <p:sldId id="333" r:id="rId7"/>
    <p:sldId id="349" r:id="rId8"/>
    <p:sldId id="367" r:id="rId9"/>
    <p:sldId id="350" r:id="rId10"/>
    <p:sldId id="369" r:id="rId11"/>
    <p:sldId id="368" r:id="rId12"/>
    <p:sldId id="351" r:id="rId13"/>
    <p:sldId id="370" r:id="rId14"/>
    <p:sldId id="354" r:id="rId15"/>
    <p:sldId id="355" r:id="rId16"/>
    <p:sldId id="357" r:id="rId17"/>
    <p:sldId id="363" r:id="rId1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521415D9-36F7-43E2-AB2F-B90AF26B5E84}">
      <p14:sectionLst xmlns:p14="http://schemas.microsoft.com/office/powerpoint/2010/main">
        <p14:section name="Title" id="{BE432A35-0141-4516-A35E-70BF5D755BB1}">
          <p14:sldIdLst>
            <p14:sldId id="345"/>
          </p14:sldIdLst>
        </p14:section>
        <p14:section name="Introduction" id="{719983E0-0F1D-495B-A072-AEAF8467D2A6}">
          <p14:sldIdLst>
            <p14:sldId id="6991"/>
            <p14:sldId id="333"/>
          </p14:sldIdLst>
        </p14:section>
        <p14:section name="Framework design" id="{BE5E5839-5D50-4161-9376-0DBF6D814D21}">
          <p14:sldIdLst>
            <p14:sldId id="349"/>
            <p14:sldId id="367"/>
            <p14:sldId id="350"/>
            <p14:sldId id="369"/>
            <p14:sldId id="368"/>
          </p14:sldIdLst>
        </p14:section>
        <p14:section name="Simulation experiment design" id="{6F0E0FAE-99FF-4638-91B6-AD7468446012}">
          <p14:sldIdLst>
            <p14:sldId id="351"/>
            <p14:sldId id="370"/>
            <p14:sldId id="354"/>
          </p14:sldIdLst>
        </p14:section>
        <p14:section name="Results" id="{F33A3678-A0C7-47FA-AD98-8D5D53E76353}">
          <p14:sldIdLst>
            <p14:sldId id="355"/>
          </p14:sldIdLst>
        </p14:section>
        <p14:section name="Other ongoing and future work" id="{B45DA1DB-F854-4F0E-9F7F-32935DD3804D}">
          <p14:sldIdLst>
            <p14:sldId id="357"/>
          </p14:sldIdLst>
        </p14:section>
        <p14:section name="Conclusions" id="{19263CAE-88F6-4D65-B956-4CCFBF2E7E26}">
          <p14:sldIdLst>
            <p14:sldId id="36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4C771-1F78-E004-0720-ADBEB07D7A51}" name="Steve Snarski" initials="SS" userId="S::steve.snarski@mtsi-va.com::2ffbe1cb-e3a3-4e60-8734-e34d0ee0eafc" providerId="AD"/>
  <p188:author id="{63C236DB-0A83-6564-DB9E-0C6589C71A78}" name="Alberico Menozzi" initials="AM" userId="7771bcc3b19e72a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B7"/>
    <a:srgbClr val="703FA0"/>
    <a:srgbClr val="AD2B2A"/>
    <a:srgbClr val="03BAFD"/>
    <a:srgbClr val="41B65D"/>
    <a:srgbClr val="9E814A"/>
    <a:srgbClr val="4867B7"/>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03BE16-4039-4DA7-A13B-788C088B976D}" v="120" dt="2026-08-11T09:23:30.84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4185" autoAdjust="0"/>
  </p:normalViewPr>
  <p:slideViewPr>
    <p:cSldViewPr snapToGrid="0">
      <p:cViewPr varScale="1">
        <p:scale>
          <a:sx n="37" d="100"/>
          <a:sy n="37" d="100"/>
        </p:scale>
        <p:origin x="35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ico Menozzi" userId="7771bcc3b19e72ae" providerId="LiveId" clId="{C3D44DA2-BD2A-4524-AF0D-D9A286640AC0}"/>
    <pc:docChg chg="undo redo custSel modSld">
      <pc:chgData name="Alberico Menozzi" userId="7771bcc3b19e72ae" providerId="LiveId" clId="{C3D44DA2-BD2A-4524-AF0D-D9A286640AC0}" dt="2026-08-11T09:24:12.597" v="4421" actId="1037"/>
      <pc:docMkLst>
        <pc:docMk/>
      </pc:docMkLst>
      <pc:sldChg chg="modSp addAnim delAnim modAnim modNotesTx">
        <pc:chgData name="Alberico Menozzi" userId="7771bcc3b19e72ae" providerId="LiveId" clId="{C3D44DA2-BD2A-4524-AF0D-D9A286640AC0}" dt="2026-08-11T07:19:40.800" v="2110" actId="20577"/>
        <pc:sldMkLst>
          <pc:docMk/>
          <pc:sldMk cId="2740996019" sldId="333"/>
        </pc:sldMkLst>
        <pc:spChg chg="mod">
          <ac:chgData name="Alberico Menozzi" userId="7771bcc3b19e72ae" providerId="LiveId" clId="{C3D44DA2-BD2A-4524-AF0D-D9A286640AC0}" dt="2026-08-11T07:11:57.754" v="2036" actId="20577"/>
          <ac:spMkLst>
            <pc:docMk/>
            <pc:sldMk cId="2740996019" sldId="333"/>
            <ac:spMk id="2" creationId="{770BA921-152C-40AE-B100-054527BC45BB}"/>
          </ac:spMkLst>
        </pc:spChg>
      </pc:sldChg>
      <pc:sldChg chg="modSp mod">
        <pc:chgData name="Alberico Menozzi" userId="7771bcc3b19e72ae" providerId="LiveId" clId="{C3D44DA2-BD2A-4524-AF0D-D9A286640AC0}" dt="2026-08-10T23:35:26.005" v="899" actId="14100"/>
        <pc:sldMkLst>
          <pc:docMk/>
          <pc:sldMk cId="2283958392" sldId="345"/>
        </pc:sldMkLst>
        <pc:spChg chg="mod">
          <ac:chgData name="Alberico Menozzi" userId="7771bcc3b19e72ae" providerId="LiveId" clId="{C3D44DA2-BD2A-4524-AF0D-D9A286640AC0}" dt="2026-08-10T23:35:26.005" v="899" actId="14100"/>
          <ac:spMkLst>
            <pc:docMk/>
            <pc:sldMk cId="2283958392" sldId="345"/>
            <ac:spMk id="3" creationId="{B8F958D8-F5BC-62A7-3AE8-D74845B88BED}"/>
          </ac:spMkLst>
        </pc:spChg>
      </pc:sldChg>
      <pc:sldChg chg="modNotesTx">
        <pc:chgData name="Alberico Menozzi" userId="7771bcc3b19e72ae" providerId="LiveId" clId="{C3D44DA2-BD2A-4524-AF0D-D9A286640AC0}" dt="2026-08-11T07:43:59.752" v="2524" actId="20577"/>
        <pc:sldMkLst>
          <pc:docMk/>
          <pc:sldMk cId="2740996019" sldId="349"/>
        </pc:sldMkLst>
      </pc:sldChg>
      <pc:sldChg chg="modSp modNotesTx">
        <pc:chgData name="Alberico Menozzi" userId="7771bcc3b19e72ae" providerId="LiveId" clId="{C3D44DA2-BD2A-4524-AF0D-D9A286640AC0}" dt="2026-08-11T08:05:49.520" v="2693" actId="27107"/>
        <pc:sldMkLst>
          <pc:docMk/>
          <pc:sldMk cId="2740996019" sldId="350"/>
        </pc:sldMkLst>
        <pc:spChg chg="mod">
          <ac:chgData name="Alberico Menozzi" userId="7771bcc3b19e72ae" providerId="LiveId" clId="{C3D44DA2-BD2A-4524-AF0D-D9A286640AC0}" dt="2026-08-11T08:03:16.026" v="2670" actId="20577"/>
          <ac:spMkLst>
            <pc:docMk/>
            <pc:sldMk cId="2740996019" sldId="350"/>
            <ac:spMk id="2" creationId="{770BA921-152C-40AE-B100-054527BC45BB}"/>
          </ac:spMkLst>
        </pc:spChg>
      </pc:sldChg>
      <pc:sldChg chg="modSp mod modAnim modNotesTx">
        <pc:chgData name="Alberico Menozzi" userId="7771bcc3b19e72ae" providerId="LiveId" clId="{C3D44DA2-BD2A-4524-AF0D-D9A286640AC0}" dt="2026-08-11T09:07:22.619" v="3834" actId="5793"/>
        <pc:sldMkLst>
          <pc:docMk/>
          <pc:sldMk cId="2740996019" sldId="351"/>
        </pc:sldMkLst>
        <pc:spChg chg="mod">
          <ac:chgData name="Alberico Menozzi" userId="7771bcc3b19e72ae" providerId="LiveId" clId="{C3D44DA2-BD2A-4524-AF0D-D9A286640AC0}" dt="2026-08-11T09:05:25.088" v="3735" actId="20577"/>
          <ac:spMkLst>
            <pc:docMk/>
            <pc:sldMk cId="2740996019" sldId="351"/>
            <ac:spMk id="2" creationId="{770BA921-152C-40AE-B100-054527BC45BB}"/>
          </ac:spMkLst>
        </pc:spChg>
        <pc:picChg chg="mod">
          <ac:chgData name="Alberico Menozzi" userId="7771bcc3b19e72ae" providerId="LiveId" clId="{C3D44DA2-BD2A-4524-AF0D-D9A286640AC0}" dt="2026-08-11T09:05:36.275" v="3736" actId="14100"/>
          <ac:picMkLst>
            <pc:docMk/>
            <pc:sldMk cId="2740996019" sldId="351"/>
            <ac:picMk id="4" creationId="{17E4AD46-B063-30AD-0BED-A718F3FAC741}"/>
          </ac:picMkLst>
        </pc:picChg>
      </pc:sldChg>
      <pc:sldChg chg="modAnim modNotesTx">
        <pc:chgData name="Alberico Menozzi" userId="7771bcc3b19e72ae" providerId="LiveId" clId="{C3D44DA2-BD2A-4524-AF0D-D9A286640AC0}" dt="2026-08-11T09:12:56.015" v="3862" actId="5793"/>
        <pc:sldMkLst>
          <pc:docMk/>
          <pc:sldMk cId="2740996019" sldId="354"/>
        </pc:sldMkLst>
      </pc:sldChg>
      <pc:sldChg chg="modNotesTx">
        <pc:chgData name="Alberico Menozzi" userId="7771bcc3b19e72ae" providerId="LiveId" clId="{C3D44DA2-BD2A-4524-AF0D-D9A286640AC0}" dt="2026-08-11T09:17:03.684" v="3953" actId="20577"/>
        <pc:sldMkLst>
          <pc:docMk/>
          <pc:sldMk cId="2740996019" sldId="355"/>
        </pc:sldMkLst>
      </pc:sldChg>
      <pc:sldChg chg="modSp mod modNotesTx">
        <pc:chgData name="Alberico Menozzi" userId="7771bcc3b19e72ae" providerId="LiveId" clId="{C3D44DA2-BD2A-4524-AF0D-D9A286640AC0}" dt="2026-08-11T09:24:12.597" v="4421" actId="1037"/>
        <pc:sldMkLst>
          <pc:docMk/>
          <pc:sldMk cId="2740996019" sldId="357"/>
        </pc:sldMkLst>
        <pc:spChg chg="mod">
          <ac:chgData name="Alberico Menozzi" userId="7771bcc3b19e72ae" providerId="LiveId" clId="{C3D44DA2-BD2A-4524-AF0D-D9A286640AC0}" dt="2026-08-11T09:23:30.844" v="4377" actId="20577"/>
          <ac:spMkLst>
            <pc:docMk/>
            <pc:sldMk cId="2740996019" sldId="357"/>
            <ac:spMk id="2" creationId="{770BA921-152C-40AE-B100-054527BC45BB}"/>
          </ac:spMkLst>
        </pc:spChg>
        <pc:spChg chg="mod">
          <ac:chgData name="Alberico Menozzi" userId="7771bcc3b19e72ae" providerId="LiveId" clId="{C3D44DA2-BD2A-4524-AF0D-D9A286640AC0}" dt="2026-08-11T09:24:12.597" v="4421" actId="1037"/>
          <ac:spMkLst>
            <pc:docMk/>
            <pc:sldMk cId="2740996019" sldId="357"/>
            <ac:spMk id="5" creationId="{40AF3D25-AF28-4328-E411-B042520221AD}"/>
          </ac:spMkLst>
        </pc:spChg>
      </pc:sldChg>
      <pc:sldChg chg="addSp delSp modSp mod">
        <pc:chgData name="Alberico Menozzi" userId="7771bcc3b19e72ae" providerId="LiveId" clId="{C3D44DA2-BD2A-4524-AF0D-D9A286640AC0}" dt="2026-08-09T18:37:27.291" v="886" actId="1076"/>
        <pc:sldMkLst>
          <pc:docMk/>
          <pc:sldMk cId="2629948269" sldId="363"/>
        </pc:sldMkLst>
        <pc:spChg chg="mod">
          <ac:chgData name="Alberico Menozzi" userId="7771bcc3b19e72ae" providerId="LiveId" clId="{C3D44DA2-BD2A-4524-AF0D-D9A286640AC0}" dt="2026-08-09T18:37:27.291" v="886" actId="1076"/>
          <ac:spMkLst>
            <pc:docMk/>
            <pc:sldMk cId="2629948269" sldId="363"/>
            <ac:spMk id="4" creationId="{0915F39A-791F-EEAD-A9A9-E701940AC1A9}"/>
          </ac:spMkLst>
        </pc:spChg>
        <pc:spChg chg="add mod">
          <ac:chgData name="Alberico Menozzi" userId="7771bcc3b19e72ae" providerId="LiveId" clId="{C3D44DA2-BD2A-4524-AF0D-D9A286640AC0}" dt="2026-08-09T18:36:50.004" v="885" actId="1037"/>
          <ac:spMkLst>
            <pc:docMk/>
            <pc:sldMk cId="2629948269" sldId="363"/>
            <ac:spMk id="5" creationId="{CE600989-44A0-B59B-A09A-750D4F5FFE5C}"/>
          </ac:spMkLst>
        </pc:spChg>
      </pc:sldChg>
      <pc:sldChg chg="modNotesTx">
        <pc:chgData name="Alberico Menozzi" userId="7771bcc3b19e72ae" providerId="LiveId" clId="{C3D44DA2-BD2A-4524-AF0D-D9A286640AC0}" dt="2026-08-11T07:44:48.705" v="2529" actId="20577"/>
        <pc:sldMkLst>
          <pc:docMk/>
          <pc:sldMk cId="3134591850" sldId="367"/>
        </pc:sldMkLst>
      </pc:sldChg>
      <pc:sldChg chg="modSp addAnim delAnim modAnim modNotesTx">
        <pc:chgData name="Alberico Menozzi" userId="7771bcc3b19e72ae" providerId="LiveId" clId="{C3D44DA2-BD2A-4524-AF0D-D9A286640AC0}" dt="2026-08-11T08:58:02.202" v="3566" actId="20577"/>
        <pc:sldMkLst>
          <pc:docMk/>
          <pc:sldMk cId="1133223702" sldId="368"/>
        </pc:sldMkLst>
        <pc:spChg chg="mod">
          <ac:chgData name="Alberico Menozzi" userId="7771bcc3b19e72ae" providerId="LiveId" clId="{C3D44DA2-BD2A-4524-AF0D-D9A286640AC0}" dt="2026-08-11T08:54:04.784" v="3522" actId="20578"/>
          <ac:spMkLst>
            <pc:docMk/>
            <pc:sldMk cId="1133223702" sldId="368"/>
            <ac:spMk id="2" creationId="{9F771220-4359-D97E-7B23-0C9CA884B4E2}"/>
          </ac:spMkLst>
        </pc:spChg>
      </pc:sldChg>
      <pc:sldChg chg="modSp modNotesTx">
        <pc:chgData name="Alberico Menozzi" userId="7771bcc3b19e72ae" providerId="LiveId" clId="{C3D44DA2-BD2A-4524-AF0D-D9A286640AC0}" dt="2026-08-11T08:27:51.111" v="2994" actId="20577"/>
        <pc:sldMkLst>
          <pc:docMk/>
          <pc:sldMk cId="1887380182" sldId="369"/>
        </pc:sldMkLst>
        <pc:spChg chg="mod">
          <ac:chgData name="Alberico Menozzi" userId="7771bcc3b19e72ae" providerId="LiveId" clId="{C3D44DA2-BD2A-4524-AF0D-D9A286640AC0}" dt="2026-08-11T08:16:17.267" v="2886" actId="20577"/>
          <ac:spMkLst>
            <pc:docMk/>
            <pc:sldMk cId="1887380182" sldId="369"/>
            <ac:spMk id="2" creationId="{E6042F22-618F-8ED2-A13E-CD2FA95CE9F3}"/>
          </ac:spMkLst>
        </pc:spChg>
      </pc:sldChg>
      <pc:sldChg chg="addAnim delAnim modAnim modNotesTx">
        <pc:chgData name="Alberico Menozzi" userId="7771bcc3b19e72ae" providerId="LiveId" clId="{C3D44DA2-BD2A-4524-AF0D-D9A286640AC0}" dt="2026-08-11T09:09:11.930" v="3855"/>
        <pc:sldMkLst>
          <pc:docMk/>
          <pc:sldMk cId="2722274813" sldId="370"/>
        </pc:sldMkLst>
      </pc:sldChg>
      <pc:sldChg chg="modSp mod modAnim modNotesTx">
        <pc:chgData name="Alberico Menozzi" userId="7771bcc3b19e72ae" providerId="LiveId" clId="{C3D44DA2-BD2A-4524-AF0D-D9A286640AC0}" dt="2026-08-11T07:00:07.460" v="1983" actId="20577"/>
        <pc:sldMkLst>
          <pc:docMk/>
          <pc:sldMk cId="3086634360" sldId="6991"/>
        </pc:sldMkLst>
        <pc:spChg chg="mod">
          <ac:chgData name="Alberico Menozzi" userId="7771bcc3b19e72ae" providerId="LiveId" clId="{C3D44DA2-BD2A-4524-AF0D-D9A286640AC0}" dt="2026-08-11T06:10:52.331" v="1534" actId="20577"/>
          <ac:spMkLst>
            <pc:docMk/>
            <pc:sldMk cId="3086634360" sldId="6991"/>
            <ac:spMk id="3" creationId="{95ED982C-B18E-F126-3337-FF94B994753F}"/>
          </ac:spMkLst>
        </pc:spChg>
      </pc:sldChg>
    </pc:docChg>
  </pc:docChgLst>
  <pc:docChgLst>
    <pc:chgData name="Alberico Menozzi" userId="7771bcc3b19e72ae" providerId="LiveId" clId="{DD8600A7-D03D-4B72-853B-A8777EB07F90}"/>
    <pc:docChg chg="undo redo custSel modSld">
      <pc:chgData name="Alberico Menozzi" userId="7771bcc3b19e72ae" providerId="LiveId" clId="{DD8600A7-D03D-4B72-853B-A8777EB07F90}" dt="2026-08-10T00:20:39.688" v="305" actId="114"/>
      <pc:docMkLst>
        <pc:docMk/>
      </pc:docMkLst>
      <pc:sldChg chg="addSp modSp mod addAnim delAnim modAnim modNotesTx">
        <pc:chgData name="Alberico Menozzi" userId="7771bcc3b19e72ae" providerId="LiveId" clId="{DD8600A7-D03D-4B72-853B-A8777EB07F90}" dt="2026-08-09T21:25:05.532" v="156"/>
        <pc:sldMkLst>
          <pc:docMk/>
          <pc:sldMk cId="2740996019" sldId="333"/>
        </pc:sldMkLst>
        <pc:spChg chg="mod">
          <ac:chgData name="Alberico Menozzi" userId="7771bcc3b19e72ae" providerId="LiveId" clId="{DD8600A7-D03D-4B72-853B-A8777EB07F90}" dt="2026-08-09T21:20:16.278" v="141" actId="164"/>
          <ac:spMkLst>
            <pc:docMk/>
            <pc:sldMk cId="2740996019" sldId="333"/>
            <ac:spMk id="34" creationId="{A6157BE2-DE71-D91D-1278-BA36AEEC45D9}"/>
          </ac:spMkLst>
        </pc:spChg>
        <pc:spChg chg="mod">
          <ac:chgData name="Alberico Menozzi" userId="7771bcc3b19e72ae" providerId="LiveId" clId="{DD8600A7-D03D-4B72-853B-A8777EB07F90}" dt="2026-08-09T21:20:16.278" v="141" actId="164"/>
          <ac:spMkLst>
            <pc:docMk/>
            <pc:sldMk cId="2740996019" sldId="333"/>
            <ac:spMk id="35" creationId="{9E079A2D-8D5B-6E58-3E95-D2696D898102}"/>
          </ac:spMkLst>
        </pc:spChg>
        <pc:spChg chg="mod">
          <ac:chgData name="Alberico Menozzi" userId="7771bcc3b19e72ae" providerId="LiveId" clId="{DD8600A7-D03D-4B72-853B-A8777EB07F90}" dt="2026-08-09T21:20:16.278" v="141" actId="164"/>
          <ac:spMkLst>
            <pc:docMk/>
            <pc:sldMk cId="2740996019" sldId="333"/>
            <ac:spMk id="36" creationId="{56BBEFD5-0B61-DC63-CB2B-B60514DC4D2F}"/>
          </ac:spMkLst>
        </pc:spChg>
        <pc:spChg chg="mod">
          <ac:chgData name="Alberico Menozzi" userId="7771bcc3b19e72ae" providerId="LiveId" clId="{DD8600A7-D03D-4B72-853B-A8777EB07F90}" dt="2026-08-09T21:20:16.278" v="141" actId="164"/>
          <ac:spMkLst>
            <pc:docMk/>
            <pc:sldMk cId="2740996019" sldId="333"/>
            <ac:spMk id="37" creationId="{8C046D9B-BBE3-3361-1CE3-1E0A50B5562B}"/>
          </ac:spMkLst>
        </pc:spChg>
        <pc:spChg chg="mod">
          <ac:chgData name="Alberico Menozzi" userId="7771bcc3b19e72ae" providerId="LiveId" clId="{DD8600A7-D03D-4B72-853B-A8777EB07F90}" dt="2026-08-09T21:20:16.278" v="141" actId="164"/>
          <ac:spMkLst>
            <pc:docMk/>
            <pc:sldMk cId="2740996019" sldId="333"/>
            <ac:spMk id="38" creationId="{7983E735-0ACC-FC5E-49A9-DD7C77A38B4A}"/>
          </ac:spMkLst>
        </pc:spChg>
        <pc:spChg chg="mod">
          <ac:chgData name="Alberico Menozzi" userId="7771bcc3b19e72ae" providerId="LiveId" clId="{DD8600A7-D03D-4B72-853B-A8777EB07F90}" dt="2026-08-09T21:20:16.278" v="141" actId="164"/>
          <ac:spMkLst>
            <pc:docMk/>
            <pc:sldMk cId="2740996019" sldId="333"/>
            <ac:spMk id="47" creationId="{1C186E52-2025-3DBA-B632-92B0446A9679}"/>
          </ac:spMkLst>
        </pc:spChg>
        <pc:spChg chg="mod">
          <ac:chgData name="Alberico Menozzi" userId="7771bcc3b19e72ae" providerId="LiveId" clId="{DD8600A7-D03D-4B72-853B-A8777EB07F90}" dt="2026-08-09T21:20:16.278" v="141" actId="164"/>
          <ac:spMkLst>
            <pc:docMk/>
            <pc:sldMk cId="2740996019" sldId="333"/>
            <ac:spMk id="48" creationId="{F5404978-E6E0-4F05-68C5-EE43736DF731}"/>
          </ac:spMkLst>
        </pc:spChg>
        <pc:spChg chg="mod">
          <ac:chgData name="Alberico Menozzi" userId="7771bcc3b19e72ae" providerId="LiveId" clId="{DD8600A7-D03D-4B72-853B-A8777EB07F90}" dt="2026-08-09T21:20:16.278" v="141" actId="164"/>
          <ac:spMkLst>
            <pc:docMk/>
            <pc:sldMk cId="2740996019" sldId="333"/>
            <ac:spMk id="49" creationId="{BB5FF12B-A007-E4AF-4623-B4A9F1B285DD}"/>
          </ac:spMkLst>
        </pc:spChg>
        <pc:spChg chg="mod">
          <ac:chgData name="Alberico Menozzi" userId="7771bcc3b19e72ae" providerId="LiveId" clId="{DD8600A7-D03D-4B72-853B-A8777EB07F90}" dt="2026-08-09T21:20:16.278" v="141" actId="164"/>
          <ac:spMkLst>
            <pc:docMk/>
            <pc:sldMk cId="2740996019" sldId="333"/>
            <ac:spMk id="52" creationId="{8F6DE9FF-BE2C-914A-BEBD-E9B4CD30926C}"/>
          </ac:spMkLst>
        </pc:spChg>
        <pc:spChg chg="mod">
          <ac:chgData name="Alberico Menozzi" userId="7771bcc3b19e72ae" providerId="LiveId" clId="{DD8600A7-D03D-4B72-853B-A8777EB07F90}" dt="2026-08-09T21:20:16.278" v="141" actId="164"/>
          <ac:spMkLst>
            <pc:docMk/>
            <pc:sldMk cId="2740996019" sldId="333"/>
            <ac:spMk id="61" creationId="{0BF5E1F6-AF40-9EA4-AD84-DD33CAADDEBE}"/>
          </ac:spMkLst>
        </pc:spChg>
        <pc:grpChg chg="mod">
          <ac:chgData name="Alberico Menozzi" userId="7771bcc3b19e72ae" providerId="LiveId" clId="{DD8600A7-D03D-4B72-853B-A8777EB07F90}" dt="2026-08-09T21:20:42.365" v="144" actId="1076"/>
          <ac:grpSpMkLst>
            <pc:docMk/>
            <pc:sldMk cId="2740996019" sldId="333"/>
            <ac:grpSpMk id="46" creationId="{30543E7E-53D2-CFC9-91C6-9F3FFC4A28BE}"/>
          </ac:grpSpMkLst>
        </pc:grpChg>
      </pc:sldChg>
      <pc:sldChg chg="modNotesTx">
        <pc:chgData name="Alberico Menozzi" userId="7771bcc3b19e72ae" providerId="LiveId" clId="{DD8600A7-D03D-4B72-853B-A8777EB07F90}" dt="2026-08-10T00:20:39.688" v="305" actId="114"/>
        <pc:sldMkLst>
          <pc:docMk/>
          <pc:sldMk cId="2283958392" sldId="345"/>
        </pc:sldMkLst>
      </pc:sldChg>
      <pc:sldChg chg="addSp modSp modAnim modNotesTx">
        <pc:chgData name="Alberico Menozzi" userId="7771bcc3b19e72ae" providerId="LiveId" clId="{DD8600A7-D03D-4B72-853B-A8777EB07F90}" dt="2026-08-09T21:31:30.287" v="166"/>
        <pc:sldMkLst>
          <pc:docMk/>
          <pc:sldMk cId="2740996019" sldId="349"/>
        </pc:sldMkLst>
        <pc:spChg chg="mod">
          <ac:chgData name="Alberico Menozzi" userId="7771bcc3b19e72ae" providerId="LiveId" clId="{DD8600A7-D03D-4B72-853B-A8777EB07F90}" dt="2026-08-09T21:31:23.078" v="165" actId="164"/>
          <ac:spMkLst>
            <pc:docMk/>
            <pc:sldMk cId="2740996019" sldId="349"/>
            <ac:spMk id="43" creationId="{1AECD6A1-20CF-C611-802B-BBE062D7A713}"/>
          </ac:spMkLst>
        </pc:spChg>
        <pc:spChg chg="mod">
          <ac:chgData name="Alberico Menozzi" userId="7771bcc3b19e72ae" providerId="LiveId" clId="{DD8600A7-D03D-4B72-853B-A8777EB07F90}" dt="2026-08-09T21:31:23.078" v="165" actId="164"/>
          <ac:spMkLst>
            <pc:docMk/>
            <pc:sldMk cId="2740996019" sldId="349"/>
            <ac:spMk id="44" creationId="{50DCE5A0-415E-7D47-E0EF-7903EC4C7354}"/>
          </ac:spMkLst>
        </pc:spChg>
        <pc:grpChg chg="add mod">
          <ac:chgData name="Alberico Menozzi" userId="7771bcc3b19e72ae" providerId="LiveId" clId="{DD8600A7-D03D-4B72-853B-A8777EB07F90}" dt="2026-08-09T21:31:23.078" v="165" actId="164"/>
          <ac:grpSpMkLst>
            <pc:docMk/>
            <pc:sldMk cId="2740996019" sldId="349"/>
            <ac:grpSpMk id="2" creationId="{481B06F3-625C-3447-D9A2-CC0739B05FDA}"/>
          </ac:grpSpMkLst>
        </pc:grpChg>
        <pc:picChg chg="mod">
          <ac:chgData name="Alberico Menozzi" userId="7771bcc3b19e72ae" providerId="LiveId" clId="{DD8600A7-D03D-4B72-853B-A8777EB07F90}" dt="2026-08-09T21:31:23.078" v="165" actId="164"/>
          <ac:picMkLst>
            <pc:docMk/>
            <pc:sldMk cId="2740996019" sldId="349"/>
            <ac:picMk id="41" creationId="{408CFCF4-304A-D64E-4246-B55785570A77}"/>
          </ac:picMkLst>
        </pc:picChg>
      </pc:sldChg>
      <pc:sldChg chg="addAnim delAnim modAnim modNotesTx">
        <pc:chgData name="Alberico Menozzi" userId="7771bcc3b19e72ae" providerId="LiveId" clId="{DD8600A7-D03D-4B72-853B-A8777EB07F90}" dt="2026-08-09T21:41:38.676" v="202"/>
        <pc:sldMkLst>
          <pc:docMk/>
          <pc:sldMk cId="2740996019" sldId="350"/>
        </pc:sldMkLst>
      </pc:sldChg>
      <pc:sldChg chg="addAnim delAnim modAnim modNotesTx">
        <pc:chgData name="Alberico Menozzi" userId="7771bcc3b19e72ae" providerId="LiveId" clId="{DD8600A7-D03D-4B72-853B-A8777EB07F90}" dt="2026-08-09T21:58:50.205" v="249"/>
        <pc:sldMkLst>
          <pc:docMk/>
          <pc:sldMk cId="2740996019" sldId="351"/>
        </pc:sldMkLst>
      </pc:sldChg>
      <pc:sldChg chg="modAnim modNotesTx">
        <pc:chgData name="Alberico Menozzi" userId="7771bcc3b19e72ae" providerId="LiveId" clId="{DD8600A7-D03D-4B72-853B-A8777EB07F90}" dt="2026-08-09T22:08:33.774" v="267"/>
        <pc:sldMkLst>
          <pc:docMk/>
          <pc:sldMk cId="2740996019" sldId="354"/>
        </pc:sldMkLst>
      </pc:sldChg>
      <pc:sldChg chg="modSp mod modAnim modNotesTx">
        <pc:chgData name="Alberico Menozzi" userId="7771bcc3b19e72ae" providerId="LiveId" clId="{DD8600A7-D03D-4B72-853B-A8777EB07F90}" dt="2026-08-09T22:15:19.718" v="290" actId="1036"/>
        <pc:sldMkLst>
          <pc:docMk/>
          <pc:sldMk cId="2740996019" sldId="355"/>
        </pc:sldMkLst>
        <pc:spChg chg="mod">
          <ac:chgData name="Alberico Menozzi" userId="7771bcc3b19e72ae" providerId="LiveId" clId="{DD8600A7-D03D-4B72-853B-A8777EB07F90}" dt="2026-08-09T22:15:19.718" v="290" actId="1036"/>
          <ac:spMkLst>
            <pc:docMk/>
            <pc:sldMk cId="2740996019" sldId="355"/>
            <ac:spMk id="4" creationId="{2DE8EA36-6203-FF27-BBFB-52EB57136327}"/>
          </ac:spMkLst>
        </pc:spChg>
      </pc:sldChg>
      <pc:sldChg chg="addAnim delAnim modAnim">
        <pc:chgData name="Alberico Menozzi" userId="7771bcc3b19e72ae" providerId="LiveId" clId="{DD8600A7-D03D-4B72-853B-A8777EB07F90}" dt="2026-08-09T22:16:06.435" v="295"/>
        <pc:sldMkLst>
          <pc:docMk/>
          <pc:sldMk cId="2740996019" sldId="357"/>
        </pc:sldMkLst>
      </pc:sldChg>
      <pc:sldChg chg="modSp mod">
        <pc:chgData name="Alberico Menozzi" userId="7771bcc3b19e72ae" providerId="LiveId" clId="{DD8600A7-D03D-4B72-853B-A8777EB07F90}" dt="2026-08-09T22:17:02.775" v="303" actId="20577"/>
        <pc:sldMkLst>
          <pc:docMk/>
          <pc:sldMk cId="2629948269" sldId="363"/>
        </pc:sldMkLst>
        <pc:spChg chg="mod">
          <ac:chgData name="Alberico Menozzi" userId="7771bcc3b19e72ae" providerId="LiveId" clId="{DD8600A7-D03D-4B72-853B-A8777EB07F90}" dt="2026-08-09T23:19:52.407" v="0" actId="1076"/>
          <ac:spMkLst>
            <pc:docMk/>
            <pc:sldMk cId="2629948269" sldId="363"/>
            <ac:spMk id="4" creationId="{0915F39A-791F-EEAD-A9A9-E701940AC1A9}"/>
          </ac:spMkLst>
        </pc:spChg>
        <pc:spChg chg="mod">
          <ac:chgData name="Alberico Menozzi" userId="7771bcc3b19e72ae" providerId="LiveId" clId="{DD8600A7-D03D-4B72-853B-A8777EB07F90}" dt="2026-08-09T22:17:02.775" v="303" actId="20577"/>
          <ac:spMkLst>
            <pc:docMk/>
            <pc:sldMk cId="2629948269" sldId="363"/>
            <ac:spMk id="5" creationId="{CE600989-44A0-B59B-A09A-750D4F5FFE5C}"/>
          </ac:spMkLst>
        </pc:spChg>
      </pc:sldChg>
      <pc:sldChg chg="addAnim delAnim modAnim modNotesTx">
        <pc:chgData name="Alberico Menozzi" userId="7771bcc3b19e72ae" providerId="LiveId" clId="{DD8600A7-D03D-4B72-853B-A8777EB07F90}" dt="2026-08-09T21:36:25.651" v="184"/>
        <pc:sldMkLst>
          <pc:docMk/>
          <pc:sldMk cId="3134591850" sldId="367"/>
        </pc:sldMkLst>
      </pc:sldChg>
      <pc:sldChg chg="modSp mod addAnim delAnim modAnim modNotesTx">
        <pc:chgData name="Alberico Menozzi" userId="7771bcc3b19e72ae" providerId="LiveId" clId="{DD8600A7-D03D-4B72-853B-A8777EB07F90}" dt="2026-08-09T21:54:18.060" v="236"/>
        <pc:sldMkLst>
          <pc:docMk/>
          <pc:sldMk cId="1133223702" sldId="368"/>
        </pc:sldMkLst>
        <pc:picChg chg="mod">
          <ac:chgData name="Alberico Menozzi" userId="7771bcc3b19e72ae" providerId="LiveId" clId="{DD8600A7-D03D-4B72-853B-A8777EB07F90}" dt="2026-08-09T21:50:07.842" v="224" actId="1036"/>
          <ac:picMkLst>
            <pc:docMk/>
            <pc:sldMk cId="1133223702" sldId="368"/>
            <ac:picMk id="10" creationId="{65D51D7D-67A5-3539-D1ED-DA56AAE097B1}"/>
          </ac:picMkLst>
        </pc:picChg>
      </pc:sldChg>
      <pc:sldChg chg="modSp mod addAnim delAnim modAnim modNotesTx">
        <pc:chgData name="Alberico Menozzi" userId="7771bcc3b19e72ae" providerId="LiveId" clId="{DD8600A7-D03D-4B72-853B-A8777EB07F90}" dt="2026-08-09T21:46:32.386" v="217"/>
        <pc:sldMkLst>
          <pc:docMk/>
          <pc:sldMk cId="1887380182" sldId="369"/>
        </pc:sldMkLst>
        <pc:picChg chg="mod">
          <ac:chgData name="Alberico Menozzi" userId="7771bcc3b19e72ae" providerId="LiveId" clId="{DD8600A7-D03D-4B72-853B-A8777EB07F90}" dt="2026-08-09T21:45:57.128" v="214" actId="1076"/>
          <ac:picMkLst>
            <pc:docMk/>
            <pc:sldMk cId="1887380182" sldId="369"/>
            <ac:picMk id="18" creationId="{8E8F81A5-598A-35A4-DCAA-462D1DD5BE0A}"/>
          </ac:picMkLst>
        </pc:picChg>
        <pc:picChg chg="mod">
          <ac:chgData name="Alberico Menozzi" userId="7771bcc3b19e72ae" providerId="LiveId" clId="{DD8600A7-D03D-4B72-853B-A8777EB07F90}" dt="2026-08-09T21:45:57.128" v="214" actId="1076"/>
          <ac:picMkLst>
            <pc:docMk/>
            <pc:sldMk cId="1887380182" sldId="369"/>
            <ac:picMk id="21" creationId="{55F8D965-711D-ADA7-C7D3-25D1E64603ED}"/>
          </ac:picMkLst>
        </pc:picChg>
      </pc:sldChg>
      <pc:sldChg chg="addSp delSp modSp mod modAnim modNotesTx">
        <pc:chgData name="Alberico Menozzi" userId="7771bcc3b19e72ae" providerId="LiveId" clId="{DD8600A7-D03D-4B72-853B-A8777EB07F90}" dt="2026-08-09T22:03:53.554" v="260"/>
        <pc:sldMkLst>
          <pc:docMk/>
          <pc:sldMk cId="2722274813" sldId="370"/>
        </pc:sldMkLst>
        <pc:picChg chg="mod">
          <ac:chgData name="Alberico Menozzi" userId="7771bcc3b19e72ae" providerId="LiveId" clId="{DD8600A7-D03D-4B72-853B-A8777EB07F90}" dt="2026-08-09T22:00:19.689" v="256" actId="1076"/>
          <ac:picMkLst>
            <pc:docMk/>
            <pc:sldMk cId="2722274813" sldId="370"/>
            <ac:picMk id="22" creationId="{493D35AF-3EB6-A1DB-9AF2-4FE732DE2BA1}"/>
          </ac:picMkLst>
        </pc:picChg>
      </pc:sldChg>
      <pc:sldChg chg="addSp modSp addAnim delAnim modAnim modNotesTx">
        <pc:chgData name="Alberico Menozzi" userId="7771bcc3b19e72ae" providerId="LiveId" clId="{DD8600A7-D03D-4B72-853B-A8777EB07F90}" dt="2026-08-09T21:27:50.854" v="157"/>
        <pc:sldMkLst>
          <pc:docMk/>
          <pc:sldMk cId="3086634360" sldId="6991"/>
        </pc:sldMkLst>
        <pc:spChg chg="mod">
          <ac:chgData name="Alberico Menozzi" userId="7771bcc3b19e72ae" providerId="LiveId" clId="{DD8600A7-D03D-4B72-853B-A8777EB07F90}" dt="2026-08-09T21:11:41.389" v="29" actId="164"/>
          <ac:spMkLst>
            <pc:docMk/>
            <pc:sldMk cId="3086634360" sldId="6991"/>
            <ac:spMk id="6" creationId="{0887E7AE-A5B6-28D8-8350-FB9EB8C66C26}"/>
          </ac:spMkLst>
        </pc:spChg>
        <pc:spChg chg="mod">
          <ac:chgData name="Alberico Menozzi" userId="7771bcc3b19e72ae" providerId="LiveId" clId="{DD8600A7-D03D-4B72-853B-A8777EB07F90}" dt="2026-08-09T21:11:41.389" v="29" actId="164"/>
          <ac:spMkLst>
            <pc:docMk/>
            <pc:sldMk cId="3086634360" sldId="6991"/>
            <ac:spMk id="8" creationId="{4573FB00-0034-CED0-429C-1E6F03990255}"/>
          </ac:spMkLst>
        </pc:spChg>
        <pc:spChg chg="mod">
          <ac:chgData name="Alberico Menozzi" userId="7771bcc3b19e72ae" providerId="LiveId" clId="{DD8600A7-D03D-4B72-853B-A8777EB07F90}" dt="2026-08-09T21:11:41.389" v="29" actId="164"/>
          <ac:spMkLst>
            <pc:docMk/>
            <pc:sldMk cId="3086634360" sldId="6991"/>
            <ac:spMk id="10" creationId="{AA258CEC-A7AC-5A1C-FADE-28EE6E26A62D}"/>
          </ac:spMkLst>
        </pc:spChg>
        <pc:spChg chg="mod">
          <ac:chgData name="Alberico Menozzi" userId="7771bcc3b19e72ae" providerId="LiveId" clId="{DD8600A7-D03D-4B72-853B-A8777EB07F90}" dt="2026-08-09T21:11:41.389" v="29" actId="164"/>
          <ac:spMkLst>
            <pc:docMk/>
            <pc:sldMk cId="3086634360" sldId="6991"/>
            <ac:spMk id="12" creationId="{57EA7E84-394A-E2E4-9569-86F22CF69FC5}"/>
          </ac:spMkLst>
        </pc:spChg>
        <pc:grpChg chg="add mod">
          <ac:chgData name="Alberico Menozzi" userId="7771bcc3b19e72ae" providerId="LiveId" clId="{DD8600A7-D03D-4B72-853B-A8777EB07F90}" dt="2026-08-09T21:11:41.389" v="29" actId="164"/>
          <ac:grpSpMkLst>
            <pc:docMk/>
            <pc:sldMk cId="3086634360" sldId="6991"/>
            <ac:grpSpMk id="5" creationId="{96CF8866-026C-A947-54F6-BBDA8FEF6A1B}"/>
          </ac:grpSpMkLst>
        </pc:grpChg>
        <pc:picChg chg="mod">
          <ac:chgData name="Alberico Menozzi" userId="7771bcc3b19e72ae" providerId="LiveId" clId="{DD8600A7-D03D-4B72-853B-A8777EB07F90}" dt="2026-08-09T21:11:41.389" v="29" actId="164"/>
          <ac:picMkLst>
            <pc:docMk/>
            <pc:sldMk cId="3086634360" sldId="6991"/>
            <ac:picMk id="4" creationId="{C53F4E2F-390C-68D4-18F3-95F0000548A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a:t>Thank you and good morning. </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a:t>On behalf of my coauthors: Steve Snarski, Brandon Persons, David Lazar, and Noel Khan, I am presenting our work from the paper: “</a:t>
            </a:r>
            <a:r>
              <a:rPr lang="en-US" i="1"/>
              <a:t>Intelligent Optimization Simulation Framework for T&amp;E of Autonomous Systems</a:t>
            </a:r>
            <a:r>
              <a:rPr lang="en-US"/>
              <a:t>.” </a:t>
            </a:r>
          </a:p>
        </p:txBody>
      </p:sp>
    </p:spTree>
    <p:extLst>
      <p:ext uri="{BB962C8B-B14F-4D97-AF65-F5344CB8AC3E}">
        <p14:creationId xmlns:p14="http://schemas.microsoft.com/office/powerpoint/2010/main" val="59777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dirty="0"/>
              <a:t>The AUT variables…</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Measuring performance via failure rate means having to define a failure function…</a:t>
            </a:r>
          </a:p>
          <a:p>
            <a:pPr marL="342900" indent="-342900">
              <a:buFont typeface="Arial" panose="020B0604020202020204" pitchFamily="34" charset="0"/>
              <a:buChar char="•"/>
            </a:pPr>
            <a:r>
              <a:rPr lang="en-US" dirty="0"/>
              <a:t>Logging the reason for failure for explainability…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264420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pPr marL="342900" indent="-342900">
              <a:buFont typeface="Arial" panose="020B0604020202020204" pitchFamily="34" charset="0"/>
              <a:buChar char="•"/>
            </a:pPr>
            <a:r>
              <a:rPr lang="en-US" dirty="0"/>
              <a:t>We first generate the baseline performance surfaces via many Monte Carlo simulations to randomly cover the whole space…</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Scatter plots of the Monte Carlo data sets for all four simulation experiments using the variables identified through importance-ranking (via F-tests)…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These plots show…</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pPr marL="342900" indent="-342900">
              <a:buFont typeface="Arial" panose="020B0604020202020204" pitchFamily="34" charset="0"/>
              <a:buChar char="•"/>
            </a:pPr>
            <a:r>
              <a:rPr lang="en-US" dirty="0" err="1"/>
              <a:t>jDE</a:t>
            </a:r>
            <a:r>
              <a:rPr lang="en-US" dirty="0"/>
              <a:t> finds one thing and PSO finds another…</a:t>
            </a:r>
          </a:p>
          <a:p>
            <a:pPr marL="342900" indent="-342900">
              <a:buFont typeface="Arial" panose="020B0604020202020204" pitchFamily="34" charset="0"/>
              <a:buChar char="•"/>
            </a:pPr>
            <a:r>
              <a:rPr lang="en-US" dirty="0"/>
              <a:t>[</a:t>
            </a:r>
            <a:r>
              <a:rPr lang="en-US" dirty="0">
                <a:sym typeface="Wingdings" panose="05000000000000000000" pitchFamily="2" charset="2"/>
              </a:rPr>
              <a:t>] CIO is much more efficient than MC…</a:t>
            </a:r>
            <a:endParaRPr lang="en-US" dirty="0"/>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CIO will try and combine different algorithms with different properties…</a:t>
            </a:r>
          </a:p>
          <a:p>
            <a:pPr marL="342900" indent="-342900">
              <a:buFont typeface="Arial" panose="020B0604020202020204" pitchFamily="34" charset="0"/>
              <a:buChar char="•"/>
            </a:pPr>
            <a:r>
              <a:rPr lang="en-US" dirty="0"/>
              <a:t>It will also adapt constraints as the search progresses to make it more efficient…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pPr marL="342900" indent="-342900">
              <a:buFont typeface="Arial" panose="020B0604020202020204" pitchFamily="34" charset="0"/>
              <a:buChar char="•"/>
            </a:pPr>
            <a:r>
              <a:rPr lang="en-US" dirty="0"/>
              <a:t>Surrogate models, with uncertainty… Allowing rule-mining…</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Visualization and dimensionality reduction…</a:t>
            </a:r>
          </a:p>
          <a:p>
            <a:pPr marL="342900" indent="-342900">
              <a:buFont typeface="Arial" panose="020B0604020202020204" pitchFamily="34" charset="0"/>
              <a:buChar char="•"/>
            </a:pPr>
            <a:r>
              <a:rPr lang="en-US" dirty="0"/>
              <a:t>[</a:t>
            </a:r>
            <a:r>
              <a:rPr lang="en-US" dirty="0">
                <a:sym typeface="Wingdings" panose="05000000000000000000" pitchFamily="2" charset="2"/>
              </a:rPr>
              <a:t>] Extending to dynamic environments…</a:t>
            </a:r>
          </a:p>
          <a:p>
            <a:pPr marL="342900" indent="-342900">
              <a:buFont typeface="Arial" panose="020B0604020202020204" pitchFamily="34" charset="0"/>
              <a:buChar char="•"/>
            </a:pPr>
            <a:r>
              <a:rPr lang="en-US" dirty="0">
                <a:sym typeface="Wingdings" panose="05000000000000000000" pitchFamily="2" charset="2"/>
              </a:rPr>
              <a:t>[] Focus on accurate sensor models…</a:t>
            </a:r>
          </a:p>
          <a:p>
            <a:pPr marL="342900" indent="-342900">
              <a:buFont typeface="Arial" panose="020B0604020202020204" pitchFamily="34" charset="0"/>
              <a:buChar char="•"/>
            </a:pPr>
            <a:r>
              <a:rPr lang="en-US" dirty="0">
                <a:sym typeface="Wingdings" panose="05000000000000000000" pitchFamily="2" charset="2"/>
              </a:rPr>
              <a:t>[] Other simulation frameworks…</a:t>
            </a:r>
          </a:p>
          <a:p>
            <a:pPr marL="342900" indent="-342900">
              <a:buFont typeface="Arial" panose="020B0604020202020204" pitchFamily="34" charset="0"/>
              <a:buChar char="•"/>
            </a:pPr>
            <a:r>
              <a:rPr lang="en-US" dirty="0">
                <a:sym typeface="Wingdings" panose="05000000000000000000" pitchFamily="2" charset="2"/>
              </a:rPr>
              <a:t>[] We want to built TEAAS to be the T&amp;E backbone for autonomous systems</a:t>
            </a:r>
          </a:p>
          <a:p>
            <a:pPr marL="342900" indent="-342900">
              <a:buFont typeface="Arial" panose="020B0604020202020204" pitchFamily="34" charset="0"/>
              <a:buChar char="•"/>
            </a:pPr>
            <a:endParaRPr lang="en-US" dirty="0">
              <a:sym typeface="Wingdings" panose="05000000000000000000" pitchFamily="2" charset="2"/>
            </a:endParaRP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65057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2612D-0F45-7D86-EC41-885B356286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1E2577-AE64-7F2F-61F8-5F4D448F54C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9BF6A35-95A0-A99B-E9CD-56A0E43FC098}"/>
              </a:ext>
            </a:extLst>
          </p:cNvPr>
          <p:cNvSpPr>
            <a:spLocks noGrp="1"/>
          </p:cNvSpPr>
          <p:nvPr>
            <p:ph type="body" idx="1"/>
          </p:nvPr>
        </p:nvSpPr>
        <p:spPr/>
        <p:txBody>
          <a:bodyPr/>
          <a:lstStyle/>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dirty="0">
                <a:effectLst/>
                <a:latin typeface="Helvetica Neue"/>
                <a:ea typeface="Helvetica Neue"/>
                <a:cs typeface="Helvetica Neue"/>
                <a:sym typeface="Helvetica Neue"/>
              </a:rPr>
              <a:t>So, the problem we are talking about is operational testing and evaluation of autonomous systems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dirty="0">
                <a:effectLst/>
                <a:latin typeface="Helvetica Neue"/>
                <a:ea typeface="Helvetica Neue"/>
                <a:cs typeface="Helvetica Neue"/>
                <a:sym typeface="Helvetica Neue"/>
              </a:rPr>
              <a:t>And the main question </a:t>
            </a:r>
            <a:r>
              <a:rPr lang="en-US" dirty="0"/>
              <a:t>is: How do we “</a:t>
            </a:r>
            <a:r>
              <a:rPr lang="en-US" sz="2200" dirty="0">
                <a:effectLst/>
                <a:latin typeface="Helvetica Neue"/>
                <a:ea typeface="Helvetica Neue"/>
                <a:cs typeface="Helvetica Neue"/>
                <a:sym typeface="Helvetica Neue"/>
              </a:rPr>
              <a:t>gain an acceptable level of confidence,”</a:t>
            </a:r>
            <a:r>
              <a:rPr lang="en-US" dirty="0"/>
              <a:t> that the integrated system will perform predictably and safely over time in their envisioned operational environments?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dirty="0">
                <a:effectLst/>
                <a:latin typeface="Helvetica Neue"/>
                <a:ea typeface="Helvetica Neue"/>
                <a:cs typeface="Helvetica Neue"/>
                <a:sym typeface="Helvetica Neue"/>
              </a:rPr>
              <a:t>The challenge is that ground-vehicle systems operate in complex environments, that are noisy, only partially observable. </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dirty="0">
                <a:effectLst/>
                <a:latin typeface="Helvetica Neue"/>
                <a:ea typeface="Helvetica Neue"/>
                <a:cs typeface="Helvetica Neue"/>
                <a:sym typeface="Helvetica Neue"/>
              </a:rPr>
              <a:t>Autonomous systems in general are likely to be black boxes, adaptive, and can have unpredictable behaviors.</a:t>
            </a:r>
            <a:endParaRPr lang="en-US" dirty="0"/>
          </a:p>
          <a:p>
            <a:pPr marL="342900" indent="-342900">
              <a:buFont typeface="Arial" panose="020B0604020202020204" pitchFamily="34" charset="0"/>
              <a:buChar char="•"/>
            </a:pPr>
            <a:r>
              <a:rPr lang="en-US" dirty="0"/>
              <a:t>[</a:t>
            </a:r>
            <a:r>
              <a:rPr lang="en-US" dirty="0">
                <a:sym typeface="Wingdings" panose="05000000000000000000" pitchFamily="2" charset="2"/>
              </a:rPr>
              <a:t>]</a:t>
            </a:r>
            <a:r>
              <a:rPr lang="en-US" dirty="0"/>
              <a:t> The consensus in the current state of the art is that the answer is based on </a:t>
            </a:r>
            <a:r>
              <a:rPr lang="en-US" i="1" dirty="0"/>
              <a:t>scenario-based testing</a:t>
            </a:r>
            <a:r>
              <a:rPr lang="en-US" dirty="0"/>
              <a:t>, accurate and </a:t>
            </a:r>
            <a:r>
              <a:rPr lang="en-US" i="1" dirty="0"/>
              <a:t>efficient simulation</a:t>
            </a:r>
            <a:r>
              <a:rPr lang="en-US" dirty="0"/>
              <a:t>, and </a:t>
            </a:r>
            <a:r>
              <a:rPr lang="en-US" i="1" dirty="0"/>
              <a:t>uncertainty quantification.</a:t>
            </a:r>
            <a:r>
              <a:rPr lang="en-US" dirty="0"/>
              <a:t> </a:t>
            </a:r>
          </a:p>
          <a:p>
            <a:pPr marL="342900" indent="-342900">
              <a:buFont typeface="Arial" panose="020B0604020202020204" pitchFamily="34" charset="0"/>
              <a:buChar char="•"/>
            </a:pPr>
            <a:r>
              <a:rPr lang="en-US" dirty="0"/>
              <a:t>We view these as the main components of </a:t>
            </a:r>
            <a:r>
              <a:rPr lang="en-US" i="1" dirty="0"/>
              <a:t>digital OT&amp;E</a:t>
            </a:r>
            <a:r>
              <a:rPr lang="en-US" dirty="0"/>
              <a:t>.</a:t>
            </a:r>
          </a:p>
          <a:p>
            <a:pPr marL="342900" indent="-342900">
              <a:buFont typeface="Arial" panose="020B0604020202020204" pitchFamily="34" charset="0"/>
              <a:buChar char="•"/>
            </a:pPr>
            <a:r>
              <a:rPr lang="en-US" dirty="0"/>
              <a:t>[</a:t>
            </a:r>
            <a:r>
              <a:rPr lang="en-US" dirty="0">
                <a:sym typeface="Wingdings" panose="05000000000000000000" pitchFamily="2" charset="2"/>
              </a:rPr>
              <a:t>] D</a:t>
            </a:r>
            <a:r>
              <a:rPr lang="en-US" dirty="0"/>
              <a:t>igital OT&amp;E is what we want to have in the path from development to deployment, where instead of going straight from manufacturer-driven T&amp;E to pre-deployment OT&amp;E we want to insert digital OT&amp;E to “fail early and cheaply”, have access to the full state of the world for traceability, and quantify uncertainty. </a:t>
            </a:r>
          </a:p>
          <a:p>
            <a:pPr marL="342900" indent="-342900">
              <a:buFont typeface="Arial" panose="020B0604020202020204" pitchFamily="34" charset="0"/>
              <a:buChar char="•"/>
            </a:pPr>
            <a:r>
              <a:rPr lang="en-US" dirty="0"/>
              <a:t>Of course, this assumes that the gap between simulation and reality has been addressed and made negligible. </a:t>
            </a:r>
          </a:p>
          <a:p>
            <a:pPr marL="342900" indent="-342900">
              <a:buFont typeface="Arial" panose="020B0604020202020204" pitchFamily="34" charset="0"/>
              <a:buChar char="•"/>
            </a:pPr>
            <a:r>
              <a:rPr lang="en-US" dirty="0"/>
              <a:t>[</a:t>
            </a:r>
            <a:r>
              <a:rPr lang="en-US" dirty="0">
                <a:sym typeface="Wingdings" panose="05000000000000000000" pitchFamily="2" charset="2"/>
              </a:rPr>
              <a:t>] E</a:t>
            </a:r>
            <a:r>
              <a:rPr lang="en-US" dirty="0"/>
              <a:t>ven with this capability the s</a:t>
            </a:r>
            <a:r>
              <a:rPr lang="en-US" sz="2200" dirty="0">
                <a:effectLst/>
                <a:latin typeface="Helvetica Neue"/>
                <a:ea typeface="Helvetica Neue"/>
                <a:cs typeface="Helvetica Neue"/>
                <a:sym typeface="Helvetica Neue"/>
              </a:rPr>
              <a:t>cenario space can grow very quickly, and it becomes impossible to test exhaustively. So we have a tradeoff, where insufficient testing creates unacceptable deployment risks and excessive testing creates unacceptable delays.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dirty="0">
                <a:effectLst/>
                <a:latin typeface="Helvetica Neue"/>
                <a:ea typeface="Helvetica Neue"/>
                <a:cs typeface="Helvetica Neue"/>
                <a:sym typeface="Helvetica Neue"/>
              </a:rPr>
              <a:t>[</a:t>
            </a:r>
            <a:r>
              <a:rPr lang="en-US" sz="2200" dirty="0">
                <a:effectLst/>
                <a:latin typeface="Helvetica Neue"/>
                <a:ea typeface="Helvetica Neue"/>
                <a:cs typeface="Helvetica Neue"/>
                <a:sym typeface="Wingdings" panose="05000000000000000000" pitchFamily="2" charset="2"/>
              </a:rPr>
              <a:t>] </a:t>
            </a:r>
            <a:r>
              <a:rPr lang="en-US" sz="2200" dirty="0">
                <a:effectLst/>
                <a:latin typeface="Helvetica Neue"/>
                <a:ea typeface="Helvetica Neue"/>
                <a:cs typeface="Helvetica Neue"/>
                <a:sym typeface="Helvetica Neue"/>
              </a:rPr>
              <a:t>So our objective is to achieve an optimal balance. Exactly where that is will depend on the problem and the stakeholder requirements.</a:t>
            </a:r>
          </a:p>
        </p:txBody>
      </p:sp>
    </p:spTree>
    <p:extLst>
      <p:ext uri="{BB962C8B-B14F-4D97-AF65-F5344CB8AC3E}">
        <p14:creationId xmlns:p14="http://schemas.microsoft.com/office/powerpoint/2010/main" val="2555097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pPr marL="342900" indent="-342900">
              <a:buFont typeface="Arial" panose="020B0604020202020204" pitchFamily="34" charset="0"/>
              <a:buChar char="•"/>
            </a:pPr>
            <a:r>
              <a:rPr lang="en-US" dirty="0"/>
              <a:t>To address this issue, last year MTSI started an internal effort called TEAAS, that is Test &amp; Evaluation of Advanced Autonomous Systems, and presented a paper at AUVSI describing progress up to that point.</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TEAAS frames T&amp;E (and I will just say T&amp;E instead of OT&amp;E from now on) as an optimization problem where we look for scenarios that make the system fail. </a:t>
            </a:r>
          </a:p>
          <a:p>
            <a:pPr marL="342900" indent="-342900">
              <a:buFont typeface="Arial" panose="020B0604020202020204" pitchFamily="34" charset="0"/>
              <a:buChar char="•"/>
            </a:pPr>
            <a:r>
              <a:rPr lang="en-US" dirty="0"/>
              <a:t>We have a simulation component in which we can simulate arbitrary scenarios, controlled by a set of parameters </a:t>
            </a:r>
            <a:r>
              <a:rPr lang="en-US" i="1" dirty="0"/>
              <a:t>x</a:t>
            </a:r>
            <a:r>
              <a:rPr lang="en-US" dirty="0"/>
              <a:t>, and from which we can determine whether the mission failed or succeeded. </a:t>
            </a:r>
          </a:p>
          <a:p>
            <a:pPr marL="342900" indent="-342900">
              <a:buFont typeface="Arial" panose="020B0604020202020204" pitchFamily="34" charset="0"/>
              <a:buChar char="•"/>
            </a:pPr>
            <a:r>
              <a:rPr lang="en-US" dirty="0"/>
              <a:t>The mission, the scenarios, the parameters </a:t>
            </a:r>
            <a:r>
              <a:rPr lang="en-US" i="1" dirty="0"/>
              <a:t>x</a:t>
            </a:r>
            <a:r>
              <a:rPr lang="en-US" dirty="0"/>
              <a:t>, and what it means to fail or succeed are all stakeholder-driven requirements.</a:t>
            </a:r>
            <a:endParaRPr lang="en-US" i="1" dirty="0"/>
          </a:p>
          <a:p>
            <a:pPr marL="342900" indent="-342900">
              <a:buFont typeface="Arial" panose="020B0604020202020204" pitchFamily="34" charset="0"/>
              <a:buChar char="•"/>
            </a:pPr>
            <a:r>
              <a:rPr lang="en-US" dirty="0"/>
              <a:t>In fact, even the simulation itself could be a stakeholder requirement. We have chosen a certain simulation framework in this study, but we could just as well integrate other frameworks of interest, like AFSIM or the Army’s VANE, or MAVS.  </a:t>
            </a:r>
          </a:p>
          <a:p>
            <a:pPr marL="342900" indent="-342900">
              <a:buFont typeface="Arial" panose="020B0604020202020204" pitchFamily="34" charset="0"/>
              <a:buChar char="•"/>
            </a:pPr>
            <a:r>
              <a:rPr lang="en-US" dirty="0"/>
              <a:t>Then we have a search/optimization component whose job it is to find scenarios, that is values of scenario parameters </a:t>
            </a:r>
            <a:r>
              <a:rPr lang="en-US" i="1" dirty="0"/>
              <a:t>x</a:t>
            </a:r>
            <a:r>
              <a:rPr lang="en-US" dirty="0"/>
              <a:t>, for which the mission is likely to fail.</a:t>
            </a:r>
          </a:p>
          <a:p>
            <a:pPr marL="342900" indent="-342900">
              <a:buFont typeface="Arial" panose="020B0604020202020204" pitchFamily="34" charset="0"/>
              <a:buChar char="•"/>
            </a:pPr>
            <a:r>
              <a:rPr lang="en-US" dirty="0"/>
              <a:t>In optimization terms, x are the optimization variables and failure rate is the objective value to maximize, which is computed by running each scenario (each x) N times and reporting the number of failures over N.</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Why N times? Because we are treating the autonomy under test as a black box. We do not want to draw conclusions from running a scenario just once. The autonomy could behave differently a second time, etc. </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So, we accumulate failure statistics, which has the added benefit of allowing uncertainty quantification and attributing confidence metrics to our conclusions.</a:t>
            </a:r>
            <a:endParaRPr lang="en-US" b="1" dirty="0">
              <a:solidFill>
                <a:srgbClr val="FF0000"/>
              </a:solidFill>
            </a:endParaRPr>
          </a:p>
          <a:p>
            <a:pPr marL="342900" indent="-342900">
              <a:buFont typeface="Arial" panose="020B0604020202020204" pitchFamily="34" charset="0"/>
              <a:buChar char="•"/>
            </a:pPr>
            <a:r>
              <a:rPr lang="en-US" dirty="0"/>
              <a:t>The failure-rate space, the one where we are searching for high failure rates, ii most likely not a nice and smooth bowl-shape with a single maximum. It will be arbitrarily complex, with plenty of local maxima, flat regions, etc., which is not something that conventional local-gradient based optimizers can handle. </a:t>
            </a:r>
          </a:p>
          <a:p>
            <a:pPr marL="342900" indent="-342900">
              <a:buFont typeface="Arial" panose="020B0604020202020204" pitchFamily="34" charset="0"/>
              <a:buChar char="•"/>
            </a:pPr>
            <a:r>
              <a:rPr lang="en-US" dirty="0"/>
              <a:t>We will need a more intelligent optimization toolbox.</a:t>
            </a:r>
          </a:p>
          <a:p>
            <a:pPr marL="342900" indent="-342900">
              <a:buFont typeface="Arial" panose="020B0604020202020204" pitchFamily="34" charset="0"/>
              <a:buChar char="•"/>
            </a:pPr>
            <a:r>
              <a:rPr lang="en-US" dirty="0"/>
              <a:t>[</a:t>
            </a:r>
            <a:r>
              <a:rPr lang="en-US" dirty="0">
                <a:sym typeface="Wingdings" panose="05000000000000000000" pitchFamily="2" charset="2"/>
              </a:rPr>
              <a:t>] K</a:t>
            </a:r>
            <a:r>
              <a:rPr lang="en-US" dirty="0"/>
              <a:t>ey features of the TEAAS concept are:</a:t>
            </a:r>
            <a:br>
              <a:rPr lang="en-US" dirty="0"/>
            </a:br>
            <a:r>
              <a:rPr lang="en-US" dirty="0"/>
              <a:t>- Statistically significant number of repeated runs for uncertainty reduction and quantification</a:t>
            </a:r>
            <a:br>
              <a:rPr lang="en-US" dirty="0"/>
            </a:br>
            <a:r>
              <a:rPr lang="en-US" dirty="0"/>
              <a:t>- Parallelized GPU-accelerated simulation with physics-accurate models, which means we can run the N simulations for each scenario in parallel</a:t>
            </a:r>
            <a:br>
              <a:rPr lang="en-US" dirty="0"/>
            </a:br>
            <a:r>
              <a:rPr lang="en-US" dirty="0"/>
              <a:t>- Computational intelligence optimization (CIO), which I will describe later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pPr marL="342900" indent="-342900">
              <a:buFont typeface="Arial" panose="020B0604020202020204" pitchFamily="34" charset="0"/>
              <a:buChar char="•"/>
            </a:pPr>
            <a:r>
              <a:rPr lang="en-US" dirty="0"/>
              <a:t>This is our current implementation of the TEAAS concept.</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Starting from the left we have the Computational Intelligent Optimization piece. It has a set of algorithms, each being good at solving a particular class of problems. It allows the specification of constraint regions in the optimization space. And it has a supervisor utility that manages all that. </a:t>
            </a:r>
          </a:p>
          <a:p>
            <a:pPr marL="342900" indent="-342900">
              <a:buFont typeface="Arial" panose="020B0604020202020204" pitchFamily="34" charset="0"/>
              <a:buChar char="•"/>
            </a:pPr>
            <a:r>
              <a:rPr lang="en-US" dirty="0"/>
              <a:t>As mentioned earlier, it explores the space of scenario configurations (</a:t>
            </a:r>
            <a:r>
              <a:rPr lang="en-US" i="1" dirty="0"/>
              <a:t>x</a:t>
            </a:r>
            <a:r>
              <a:rPr lang="en-US" dirty="0"/>
              <a:t>) while trying to maximize the failure rate (F of x) of the autonomy under test.</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The simulation piece has the job of implementing the physics of the </a:t>
            </a:r>
            <a:r>
              <a:rPr lang="en-US" i="0" dirty="0"/>
              <a:t>environment and of the autonomy under test</a:t>
            </a:r>
            <a:r>
              <a:rPr lang="en-US" dirty="0"/>
              <a:t>.</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This is where the sim2real gap has to be closed (or closed enough). </a:t>
            </a:r>
          </a:p>
          <a:p>
            <a:pPr marL="342900" indent="-342900">
              <a:buFont typeface="Arial" panose="020B0604020202020204" pitchFamily="34" charset="0"/>
              <a:buChar char="•"/>
            </a:pPr>
            <a:r>
              <a:rPr lang="en-US" dirty="0"/>
              <a:t>What we are actually putting through T&amp;E is the AUT’s software, the autonomy stack, which we integrate as given, including as a black box.</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As mentioned before, the basis for uncertainty quantification is running the AUT in each scenario N times and collecting statistics.</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The output artifacts include all kinds of data, due to having full state-of-the-world information.</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Again, the scenario definition, what constitutes failure, and what output artifacts are relevant are decided by the stakeholders.</a:t>
            </a:r>
          </a:p>
          <a:p>
            <a:pPr marL="342900" indent="-342900">
              <a:buFont typeface="Arial" panose="020B0604020202020204" pitchFamily="34" charset="0"/>
              <a:buChar char="•"/>
            </a:pPr>
            <a:r>
              <a:rPr lang="en-US" dirty="0"/>
              <a:t>So in the next few slides I’ll get into more detail about each of these pieces.</a:t>
            </a:r>
          </a:p>
          <a:p>
            <a:pPr marL="0" indent="0">
              <a:buFontTx/>
              <a:buNone/>
            </a:pP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dirty="0"/>
              <a:t>Our optimization infrastructure is CIO, </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which uses nature-inspired and learning-based methods, essentially blending AI and optimization.</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The goal is still to find the optimal solution, but these methods are used on hard problems, where classical optimization struggles, which is definitely the case here.</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Our objective function can turn out to be anything, including parts with flat areas, multiple extrema, hard transitions, and plateaus, which makes it hard to handle for conventional algorithms based on gradients and assumptions of smoothness.</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We implemented and customized several algorithms for integration with TEAAS.</a:t>
            </a:r>
          </a:p>
        </p:txBody>
      </p:sp>
    </p:spTree>
    <p:extLst>
      <p:ext uri="{BB962C8B-B14F-4D97-AF65-F5344CB8AC3E}">
        <p14:creationId xmlns:p14="http://schemas.microsoft.com/office/powerpoint/2010/main" val="273872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pPr marL="342900" indent="-342900">
              <a:buFont typeface="Arial" panose="020B0604020202020204" pitchFamily="34" charset="0"/>
              <a:buChar char="•"/>
            </a:pPr>
            <a:r>
              <a:rPr lang="en-US" dirty="0"/>
              <a:t>The simulation infrastructure that we are using is NVIDIA’s Isaac Sim/Lab ecosystem. </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It uses GPU-accelerated multi-physics, </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has a library of robots and sensor models,</a:t>
            </a:r>
          </a:p>
          <a:p>
            <a:pPr marL="342900" indent="-342900">
              <a:buFont typeface="Arial" panose="020B0604020202020204" pitchFamily="34" charset="0"/>
              <a:buChar char="•"/>
            </a:pPr>
            <a:r>
              <a:rPr lang="en-US" dirty="0"/>
              <a:t>[</a:t>
            </a:r>
            <a:r>
              <a:rPr lang="en-US" dirty="0">
                <a:sym typeface="Wingdings" panose="05000000000000000000" pitchFamily="2" charset="2"/>
              </a:rPr>
              <a:t>] i</a:t>
            </a:r>
            <a:r>
              <a:rPr lang="en-US" dirty="0"/>
              <a:t>t can also import models and</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can integrate with the robotics operating system.</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Its typical use is to train an autonomous system in a given environment. So for example using reinforcement learning to teach a robot how to do obstacle avoidance.</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Our idea was to flip that script. So in TEAAS we keep the AUT constant and vary the environment.</a:t>
            </a:r>
          </a:p>
          <a:p>
            <a:pPr marL="342900" indent="-342900">
              <a:buFont typeface="Arial" panose="020B0604020202020204" pitchFamily="34" charset="0"/>
              <a:buChar char="•"/>
            </a:pPr>
            <a:r>
              <a:rPr lang="en-US" dirty="0"/>
              <a:t>[</a:t>
            </a:r>
            <a:r>
              <a:rPr lang="en-US" dirty="0">
                <a:sym typeface="Wingdings" panose="05000000000000000000" pitchFamily="2" charset="2"/>
              </a:rPr>
              <a:t>] </a:t>
            </a:r>
            <a:r>
              <a:rPr lang="en-US" dirty="0"/>
              <a:t>So we have one robot and many environments, and we take full advantage of NVIDIA’s key features, so we can run thousands of environments in parallel on a single GPU.</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The simulation should be good enough so that the sim-to-real gap is negligible, and that depends on the problem.</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Meaning, the accuracy of the random processes and of the models that are being used should be good enough.</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a:t>
            </a:r>
            <a:r>
              <a:rPr lang="en-US" dirty="0">
                <a:sym typeface="Wingdings" panose="05000000000000000000" pitchFamily="2" charset="2"/>
              </a:rPr>
              <a:t>] Usually, the most important factor is sensor realism.</a:t>
            </a:r>
            <a:endParaRPr lang="en-US" dirty="0"/>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a:t>
            </a:r>
            <a:r>
              <a:rPr lang="en-US" dirty="0">
                <a:sym typeface="Wingdings" panose="05000000000000000000" pitchFamily="2" charset="2"/>
              </a:rPr>
              <a:t>] </a:t>
            </a:r>
            <a:r>
              <a:rPr lang="en-US" dirty="0"/>
              <a:t>So, as part of our case study, we investigated different levels of fidelity in a LiDAR model. </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a:t>
            </a:r>
            <a:r>
              <a:rPr lang="en-US" dirty="0">
                <a:sym typeface="Wingdings" panose="05000000000000000000" pitchFamily="2" charset="2"/>
              </a:rPr>
              <a:t>] W</a:t>
            </a:r>
            <a:r>
              <a:rPr lang="en-US" dirty="0"/>
              <a:t>e validated the various models in the lab, where we collected real returns from a variety of materials and angles.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a:t>
            </a:r>
            <a:r>
              <a:rPr lang="en-US" dirty="0">
                <a:sym typeface="Wingdings" panose="05000000000000000000" pitchFamily="2" charset="2"/>
              </a:rPr>
              <a:t>] </a:t>
            </a:r>
            <a:r>
              <a:rPr lang="en-US" dirty="0"/>
              <a:t>As mentioned before, TEAAS is simulation agnostic. That is, we will integrate whatever simulation or model is required by the stakeholder. </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That being said, </a:t>
            </a:r>
            <a:r>
              <a:rPr lang="en-US" sz="2200" dirty="0">
                <a:effectLst/>
                <a:latin typeface="Helvetica Neue"/>
                <a:ea typeface="Helvetica Neue"/>
                <a:cs typeface="Helvetica Neue"/>
                <a:sym typeface="Helvetica Neue"/>
              </a:rPr>
              <a:t>MTSI is also actively involved in developing accurate simulations and models.</a:t>
            </a: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468601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Random variables are part of T&amp;E and the way to handle randomness is to run repeated experiments.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a:t>
            </a:r>
            <a:r>
              <a:rPr lang="en-US" dirty="0">
                <a:sym typeface="Wingdings" panose="05000000000000000000" pitchFamily="2" charset="2"/>
              </a:rPr>
              <a:t>] For example, here is a robot that must get to a goal, in four different scenarios… We ran each scenario 100 times and you can see that the robot behavior varied even within the same scenario.</a:t>
            </a:r>
            <a:endParaRPr lang="en-US" dirty="0"/>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The bottom line is that repeated experiments are needed to properly assess an AUT, and a T&amp;E framework that does not provide that cannot produce reliable assessments. </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The ability to repeat the test many times under precisely the same scenario is a critical asset of TEAAS because it gives it the ability to isolate the variability that is only due to the AUT. </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a:t>
            </a:r>
            <a:r>
              <a:rPr lang="en-US" dirty="0">
                <a:sym typeface="Wingdings" panose="05000000000000000000" pitchFamily="2" charset="2"/>
              </a:rPr>
              <a:t>] </a:t>
            </a:r>
            <a:r>
              <a:rPr lang="en-US" dirty="0"/>
              <a:t>Since the measured failure rate is an estimate of the probability of failure, computed with N trials, it inherently addresses the uncertainty in the AUT’s behavior.</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a:t>
            </a:r>
            <a:r>
              <a:rPr lang="en-US" dirty="0">
                <a:sym typeface="Wingdings" panose="05000000000000000000" pitchFamily="2" charset="2"/>
              </a:rPr>
              <a:t>] T</a:t>
            </a:r>
            <a:r>
              <a:rPr lang="en-US" dirty="0"/>
              <a:t>he details of what it means for the AUT to fail or succeed are kept separate from the CIO module, which only receives failure-rate measurements. </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That’s a consistent measure of performance, regardless of scenario, AUT, stakeholder requirements, or anything else. </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a:t>
            </a:r>
            <a:r>
              <a:rPr lang="en-US" dirty="0">
                <a:sym typeface="Wingdings" panose="05000000000000000000" pitchFamily="2" charset="2"/>
              </a:rPr>
              <a:t>] </a:t>
            </a:r>
            <a:r>
              <a:rPr lang="en-US" dirty="0"/>
              <a:t>All the complexity is relegated to the failure function. This is where the specifics of the problem and stakeholder requirements come into play.</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dirty="0">
                <a:effectLst/>
                <a:latin typeface="Helvetica Neue"/>
                <a:sym typeface="Helvetica Neue"/>
              </a:rPr>
              <a:t>[</a:t>
            </a:r>
            <a:r>
              <a:rPr lang="en-US" sz="2200" dirty="0">
                <a:effectLst/>
                <a:latin typeface="Helvetica Neue"/>
                <a:sym typeface="Wingdings" panose="05000000000000000000" pitchFamily="2" charset="2"/>
              </a:rPr>
              <a:t>] Finally, the number of repeated sims can be computed adaptively, depending on desired confidence and error metrics.</a:t>
            </a:r>
            <a:endParaRPr lang="en-US" sz="2200" dirty="0">
              <a:effectLst/>
              <a:latin typeface="Helvetica Neue"/>
              <a:sym typeface="Helvetica Neue"/>
            </a:endParaRP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556102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The case study is an urban precision strike mission where an autonomous ground vehicle must get to a goal while negotiating various issues like GPS-denied areas and obstacles…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dirty="0"/>
              <a:t>[</a:t>
            </a:r>
            <a:r>
              <a:rPr lang="en-US" dirty="0">
                <a:sym typeface="Wingdings" panose="05000000000000000000" pitchFamily="2" charset="2"/>
              </a:rPr>
              <a:t>] W</a:t>
            </a:r>
            <a:r>
              <a:rPr lang="en-US" dirty="0"/>
              <a:t>e evaluate the same platform with two different autonomy stacks and two different LiDAR sensors…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dirty="0">
                <a:effectLst/>
                <a:latin typeface="Helvetica Neue"/>
                <a:ea typeface="Helvetica Neue"/>
                <a:cs typeface="Helvetica Neue"/>
                <a:sym typeface="Helvetica Neue"/>
              </a:rPr>
              <a:t>We did this because we have a replica in the lab that we can use for validation.</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dirty="0">
                <a:effectLst/>
                <a:latin typeface="Helvetica Neue"/>
                <a:ea typeface="Helvetica Neue"/>
                <a:cs typeface="Helvetica Neue"/>
                <a:sym typeface="Helvetica Neue"/>
              </a:rPr>
              <a:t>[</a:t>
            </a:r>
            <a:r>
              <a:rPr lang="en-US" sz="2200" dirty="0">
                <a:effectLst/>
                <a:latin typeface="Helvetica Neue"/>
                <a:ea typeface="Helvetica Neue"/>
                <a:cs typeface="Helvetica Neue"/>
                <a:sym typeface="Wingdings" panose="05000000000000000000" pitchFamily="2" charset="2"/>
              </a:rPr>
              <a:t></a:t>
            </a:r>
            <a:r>
              <a:rPr lang="en-US" sz="2200" dirty="0">
                <a:effectLst/>
                <a:latin typeface="Helvetica Neue"/>
                <a:ea typeface="Helvetica Neue"/>
                <a:cs typeface="Helvetica Neue"/>
                <a:sym typeface="Helvetica Neue"/>
              </a:rPr>
              <a:t>] Note that even in this case, the problem cannot be solved by conventional optimization…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534793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881640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707816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97301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115073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198460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mailto:steve.snarski@mtsi-va.com" TargetMode="External"/><Relationship Id="rId7" Type="http://schemas.openxmlformats.org/officeDocument/2006/relationships/hyperlink" Target="mailto:noelkhan@verizon.net"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mailto:david.lazar@mtsi-va.com" TargetMode="External"/><Relationship Id="rId5" Type="http://schemas.openxmlformats.org/officeDocument/2006/relationships/hyperlink" Target="mailto:brandon.persons@personsindustries.com" TargetMode="External"/><Relationship Id="rId4" Type="http://schemas.openxmlformats.org/officeDocument/2006/relationships/hyperlink" Target="mailto:amenozzi@protonmai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E5832-C99B-B4EA-A604-425C75720F7C}"/>
              </a:ext>
            </a:extLst>
          </p:cNvPr>
          <p:cNvSpPr>
            <a:spLocks noGrp="1"/>
          </p:cNvSpPr>
          <p:nvPr>
            <p:ph type="body" sz="quarter" idx="10"/>
          </p:nvPr>
        </p:nvSpPr>
        <p:spPr>
          <a:xfrm>
            <a:off x="1981201" y="4290641"/>
            <a:ext cx="19204982" cy="6012917"/>
          </a:xfrm>
        </p:spPr>
        <p:txBody>
          <a:bodyPr/>
          <a:lstStyle/>
          <a:p>
            <a:r>
              <a:rPr lang="en-US"/>
              <a:t>S. Snarski, PhD</a:t>
            </a:r>
            <a:r>
              <a:rPr lang="en-US" baseline="30000"/>
              <a:t>1</a:t>
            </a:r>
            <a:r>
              <a:rPr lang="en-US"/>
              <a:t>, A. Menozzi, PhD</a:t>
            </a:r>
            <a:r>
              <a:rPr lang="en-US" baseline="30000"/>
              <a:t>2</a:t>
            </a:r>
            <a:r>
              <a:rPr lang="en-US"/>
              <a:t>, B. Persons</a:t>
            </a:r>
            <a:r>
              <a:rPr lang="en-US" baseline="30000"/>
              <a:t>3</a:t>
            </a:r>
            <a:r>
              <a:rPr lang="en-US"/>
              <a:t>, D. Lazar</a:t>
            </a:r>
            <a:r>
              <a:rPr lang="en-US" baseline="30000"/>
              <a:t>1</a:t>
            </a:r>
            <a:r>
              <a:rPr lang="en-US"/>
              <a:t>, N. Khan</a:t>
            </a:r>
            <a:r>
              <a:rPr lang="en-US" baseline="30000"/>
              <a:t>4</a:t>
            </a:r>
          </a:p>
          <a:p>
            <a:endParaRPr lang="en-US" baseline="30000"/>
          </a:p>
          <a:p>
            <a:r>
              <a:rPr lang="fr-FR" sz="2800" baseline="30000"/>
              <a:t>1</a:t>
            </a:r>
            <a:r>
              <a:rPr lang="fr-FR" sz="2800"/>
              <a:t>MTSI, VA </a:t>
            </a:r>
          </a:p>
          <a:p>
            <a:r>
              <a:rPr lang="fr-FR" sz="2800" baseline="30000"/>
              <a:t>2</a:t>
            </a:r>
            <a:r>
              <a:rPr lang="fr-FR" sz="2800"/>
              <a:t>Novus LLC, NC </a:t>
            </a:r>
          </a:p>
          <a:p>
            <a:r>
              <a:rPr lang="fr-FR" sz="2800" baseline="30000"/>
              <a:t>3</a:t>
            </a:r>
            <a:r>
              <a:rPr lang="fr-FR" sz="2800"/>
              <a:t>Persons Industries, AL </a:t>
            </a:r>
          </a:p>
          <a:p>
            <a:r>
              <a:rPr lang="fr-FR" sz="2800" baseline="30000"/>
              <a:t>4</a:t>
            </a:r>
            <a:r>
              <a:rPr lang="fr-FR" sz="2800"/>
              <a:t>Eight Queens, CA</a:t>
            </a:r>
            <a:endParaRPr lang="en-US" sz="2800"/>
          </a:p>
        </p:txBody>
      </p:sp>
      <p:sp>
        <p:nvSpPr>
          <p:cNvPr id="3" name="Text Placeholder 2">
            <a:extLst>
              <a:ext uri="{FF2B5EF4-FFF2-40B4-BE49-F238E27FC236}">
                <a16:creationId xmlns:a16="http://schemas.microsoft.com/office/drawing/2014/main" id="{B8F958D8-F5BC-62A7-3AE8-D74845B88BED}"/>
              </a:ext>
            </a:extLst>
          </p:cNvPr>
          <p:cNvSpPr>
            <a:spLocks noGrp="1"/>
          </p:cNvSpPr>
          <p:nvPr>
            <p:ph type="body" sz="quarter" idx="11"/>
          </p:nvPr>
        </p:nvSpPr>
        <p:spPr>
          <a:xfrm>
            <a:off x="1971530" y="2014428"/>
            <a:ext cx="20927381" cy="1857155"/>
          </a:xfrm>
        </p:spPr>
        <p:txBody>
          <a:bodyPr/>
          <a:lstStyle/>
          <a:p>
            <a:r>
              <a:rPr lang="en-US" dirty="0"/>
              <a:t>Intelligent Optimization Simulation Framework for T&amp;E of Autonomous Systems</a:t>
            </a:r>
          </a:p>
        </p:txBody>
      </p:sp>
      <p:sp>
        <p:nvSpPr>
          <p:cNvPr id="4" name="Text Placeholder 1">
            <a:extLst>
              <a:ext uri="{FF2B5EF4-FFF2-40B4-BE49-F238E27FC236}">
                <a16:creationId xmlns:a16="http://schemas.microsoft.com/office/drawing/2014/main" id="{5FAB065E-FB75-C015-6D36-9165FECF0068}"/>
              </a:ext>
            </a:extLst>
          </p:cNvPr>
          <p:cNvSpPr txBox="1">
            <a:spLocks/>
          </p:cNvSpPr>
          <p:nvPr/>
        </p:nvSpPr>
        <p:spPr>
          <a:xfrm>
            <a:off x="452316" y="11139052"/>
            <a:ext cx="10665957" cy="73672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a:latin typeface="Arial" panose="020B0604020202020204" pitchFamily="34" charset="0"/>
                <a:cs typeface="Arial" panose="020B0604020202020204" pitchFamily="34" charset="0"/>
              </a:rPr>
              <a:t>DISTRIBUTION STATEMENT A. </a:t>
            </a:r>
          </a:p>
          <a:p>
            <a:r>
              <a:rPr lang="en-US" sz="2400">
                <a:latin typeface="Arial" panose="020B0604020202020204" pitchFamily="34" charset="0"/>
                <a:cs typeface="Arial" panose="020B0604020202020204" pitchFamily="34" charset="0"/>
              </a:rPr>
              <a:t>Approved for public release; distribution is unlimited.</a:t>
            </a:r>
          </a:p>
        </p:txBody>
      </p:sp>
    </p:spTree>
    <p:extLst>
      <p:ext uri="{BB962C8B-B14F-4D97-AF65-F5344CB8AC3E}">
        <p14:creationId xmlns:p14="http://schemas.microsoft.com/office/powerpoint/2010/main" val="228395839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4792ED-6129-3633-8394-98ABD22C697B}"/>
              </a:ext>
            </a:extLst>
          </p:cNvPr>
          <p:cNvSpPr>
            <a:spLocks noGrp="1"/>
          </p:cNvSpPr>
          <p:nvPr>
            <p:ph type="body" sz="quarter" idx="10"/>
          </p:nvPr>
        </p:nvSpPr>
        <p:spPr/>
        <p:txBody>
          <a:bodyPr lIns="0" tIns="0" rIns="0" bIns="0">
            <a:normAutofit/>
          </a:bodyPr>
          <a:lstStyle/>
          <a:p>
            <a:pPr marL="457200" indent="-457200">
              <a:spcBef>
                <a:spcPts val="1800"/>
              </a:spcBef>
              <a:buFont typeface="Arial" panose="020B0604020202020204" pitchFamily="34" charset="0"/>
              <a:buChar char="•"/>
            </a:pPr>
            <a:r>
              <a:rPr lang="en-US" dirty="0"/>
              <a:t>AUT variables</a:t>
            </a:r>
          </a:p>
          <a:p>
            <a:pPr marL="914400" lvl="1" indent="-457200">
              <a:lnSpc>
                <a:spcPct val="80000"/>
              </a:lnSpc>
              <a:spcBef>
                <a:spcPts val="1800"/>
              </a:spcBef>
              <a:buFont typeface="Arial" panose="020B0604020202020204" pitchFamily="34" charset="0"/>
              <a:buChar char="–"/>
            </a:pPr>
            <a:r>
              <a:rPr lang="en-US" sz="3700" dirty="0"/>
              <a:t>Hardware: Collision lidar vs RTX lidar</a:t>
            </a:r>
          </a:p>
          <a:p>
            <a:pPr marL="914400" lvl="1" indent="-457200">
              <a:lnSpc>
                <a:spcPct val="80000"/>
              </a:lnSpc>
              <a:spcBef>
                <a:spcPts val="1800"/>
              </a:spcBef>
              <a:buFont typeface="Arial" panose="020B0604020202020204" pitchFamily="34" charset="0"/>
              <a:buChar char="–"/>
            </a:pPr>
            <a:r>
              <a:rPr lang="en-US" sz="3700" dirty="0"/>
              <a:t>Software: AUT 1 stack vs AUT 2 stack (black boxes)</a:t>
            </a:r>
          </a:p>
          <a:p>
            <a:pPr marL="914400" lvl="1" indent="-457200">
              <a:lnSpc>
                <a:spcPct val="80000"/>
              </a:lnSpc>
              <a:spcBef>
                <a:spcPts val="1800"/>
              </a:spcBef>
              <a:buFont typeface="Arial" panose="020B0604020202020204" pitchFamily="34" charset="0"/>
              <a:buChar char="–"/>
            </a:pPr>
            <a:endParaRPr lang="en-US" dirty="0"/>
          </a:p>
          <a:p>
            <a:pPr>
              <a:spcBef>
                <a:spcPts val="1800"/>
              </a:spcBef>
            </a:pPr>
            <a:endParaRPr lang="en-US" dirty="0"/>
          </a:p>
          <a:p>
            <a:pPr marL="457200" indent="-457200">
              <a:spcBef>
                <a:spcPts val="1800"/>
              </a:spcBef>
              <a:buFont typeface="Arial" panose="020B0604020202020204" pitchFamily="34" charset="0"/>
              <a:buChar char="•"/>
            </a:pPr>
            <a:r>
              <a:rPr lang="en-US" dirty="0"/>
              <a:t>Measuring AUT performance: we define a </a:t>
            </a:r>
            <a:r>
              <a:rPr lang="en-US" b="1" dirty="0">
                <a:solidFill>
                  <a:schemeClr val="tx1"/>
                </a:solidFill>
              </a:rPr>
              <a:t>failure function </a:t>
            </a:r>
            <a:r>
              <a:rPr lang="en-US" b="1" i="1" dirty="0">
                <a:solidFill>
                  <a:schemeClr val="tx1"/>
                </a:solidFill>
                <a:latin typeface="Times New Roman" panose="02020603050405020304" pitchFamily="18" charset="0"/>
                <a:cs typeface="Times New Roman" panose="02020603050405020304" pitchFamily="18" charset="0"/>
              </a:rPr>
              <a:t>f</a:t>
            </a:r>
            <a:r>
              <a:rPr lang="en-US" b="1" dirty="0">
                <a:solidFill>
                  <a:schemeClr val="tx1"/>
                </a:solidFill>
              </a:rPr>
              <a:t> </a:t>
            </a:r>
            <a:r>
              <a:rPr lang="en-US" dirty="0"/>
              <a:t>that returns 1 if either of two failure modes are true: (a) failure to reach a specified location within a time limit, or (b) colliding with an obstacle in the environment:</a:t>
            </a:r>
          </a:p>
          <a:p>
            <a:pPr marL="457200" indent="-457200">
              <a:spcBef>
                <a:spcPts val="1800"/>
              </a:spcBef>
              <a:buFont typeface="Arial" panose="020B0604020202020204" pitchFamily="34" charset="0"/>
              <a:buChar char="•"/>
            </a:pPr>
            <a:endParaRPr lang="en-US" dirty="0"/>
          </a:p>
          <a:p>
            <a:pPr marL="457200" indent="-457200">
              <a:spcBef>
                <a:spcPts val="1800"/>
              </a:spcBef>
              <a:buFont typeface="Arial" panose="020B0604020202020204" pitchFamily="34" charset="0"/>
              <a:buChar char="•"/>
            </a:pPr>
            <a:endParaRPr lang="en-US" dirty="0"/>
          </a:p>
          <a:p>
            <a:pPr marL="457200" indent="-457200">
              <a:spcBef>
                <a:spcPts val="1800"/>
              </a:spcBef>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BD4D32AD-C16C-1D1C-7DE0-BBDB31954B0F}"/>
              </a:ext>
            </a:extLst>
          </p:cNvPr>
          <p:cNvSpPr>
            <a:spLocks noGrp="1"/>
          </p:cNvSpPr>
          <p:nvPr>
            <p:ph type="body" sz="quarter" idx="11"/>
          </p:nvPr>
        </p:nvSpPr>
        <p:spPr/>
        <p:txBody>
          <a:bodyPr/>
          <a:lstStyle/>
          <a:p>
            <a:r>
              <a:rPr lang="en-US"/>
              <a:t>Simulation experiments</a:t>
            </a:r>
          </a:p>
        </p:txBody>
      </p:sp>
      <p:pic>
        <p:nvPicPr>
          <p:cNvPr id="22" name="table">
            <a:extLst>
              <a:ext uri="{FF2B5EF4-FFF2-40B4-BE49-F238E27FC236}">
                <a16:creationId xmlns:a16="http://schemas.microsoft.com/office/drawing/2014/main" id="{493D35AF-3EB6-A1DB-9AF2-4FE732DE2BA1}"/>
              </a:ext>
            </a:extLst>
          </p:cNvPr>
          <p:cNvPicPr>
            <a:picLocks noChangeAspect="1"/>
          </p:cNvPicPr>
          <p:nvPr/>
        </p:nvPicPr>
        <p:blipFill>
          <a:blip r:embed="rId3"/>
          <a:stretch>
            <a:fillRect/>
          </a:stretch>
        </p:blipFill>
        <p:spPr>
          <a:xfrm>
            <a:off x="15108702" y="2818553"/>
            <a:ext cx="8933979" cy="3153663"/>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6328F1D-23AA-D008-10F5-73B2ABDE6699}"/>
                  </a:ext>
                </a:extLst>
              </p:cNvPr>
              <p:cNvSpPr txBox="1"/>
              <p:nvPr/>
            </p:nvSpPr>
            <p:spPr>
              <a:xfrm>
                <a:off x="9916601" y="9565466"/>
                <a:ext cx="4550798"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𝑘</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𝐺</m:t>
                              </m:r>
                            </m:e>
                            <m:sub>
                              <m:r>
                                <a:rPr lang="en-US" b="0" i="1" smtClean="0">
                                  <a:latin typeface="Cambria Math" panose="02040503050406030204" pitchFamily="18" charset="0"/>
                                </a:rPr>
                                <m:t>𝑘</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𝑘</m:t>
                              </m:r>
                            </m:sub>
                          </m:sSub>
                        </m:e>
                      </m:d>
                    </m:oMath>
                  </m:oMathPara>
                </a14:m>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mc:Choice>
        <mc:Fallback xmlns="">
          <p:sp>
            <p:nvSpPr>
              <p:cNvPr id="6" name="TextBox 5">
                <a:extLst>
                  <a:ext uri="{FF2B5EF4-FFF2-40B4-BE49-F238E27FC236}">
                    <a16:creationId xmlns:a16="http://schemas.microsoft.com/office/drawing/2014/main" id="{F6328F1D-23AA-D008-10F5-73B2ABDE6699}"/>
                  </a:ext>
                </a:extLst>
              </p:cNvPr>
              <p:cNvSpPr txBox="1">
                <a:spLocks noRot="1" noChangeAspect="1" noMove="1" noResize="1" noEditPoints="1" noAdjustHandles="1" noChangeArrowheads="1" noChangeShapeType="1" noTextEdit="1"/>
              </p:cNvSpPr>
              <p:nvPr/>
            </p:nvSpPr>
            <p:spPr>
              <a:xfrm>
                <a:off x="9916601" y="9565466"/>
                <a:ext cx="4550798" cy="769441"/>
              </a:xfrm>
              <a:prstGeom prst="rect">
                <a:avLst/>
              </a:prstGeom>
              <a:blipFill>
                <a:blip r:embed="rId4"/>
                <a:stretch>
                  <a:fillRect/>
                </a:stretch>
              </a:blipFill>
              <a:ln w="12700" cap="flat">
                <a:noFill/>
                <a:miter lim="400000"/>
              </a:ln>
              <a:effectLst/>
            </p:spPr>
            <p:txBody>
              <a:bodyPr/>
              <a:lstStyle/>
              <a:p>
                <a:r>
                  <a:rPr lang="en-US">
                    <a:noFill/>
                  </a:rPr>
                  <a:t> </a:t>
                </a:r>
              </a:p>
            </p:txBody>
          </p:sp>
        </mc:Fallback>
      </mc:AlternateContent>
      <p:pic>
        <p:nvPicPr>
          <p:cNvPr id="7" name="Picture 6">
            <a:extLst>
              <a:ext uri="{FF2B5EF4-FFF2-40B4-BE49-F238E27FC236}">
                <a16:creationId xmlns:a16="http://schemas.microsoft.com/office/drawing/2014/main" id="{98BDF27F-1CB8-9311-266E-5398FD953081}"/>
              </a:ext>
            </a:extLst>
          </p:cNvPr>
          <p:cNvPicPr>
            <a:picLocks noChangeAspect="1"/>
          </p:cNvPicPr>
          <p:nvPr/>
        </p:nvPicPr>
        <p:blipFill>
          <a:blip r:embed="rId5"/>
          <a:stretch>
            <a:fillRect/>
          </a:stretch>
        </p:blipFill>
        <p:spPr>
          <a:xfrm>
            <a:off x="8902655" y="10972800"/>
            <a:ext cx="6578690" cy="1491329"/>
          </a:xfrm>
          <a:prstGeom prst="rect">
            <a:avLst/>
          </a:prstGeom>
        </p:spPr>
      </p:pic>
    </p:spTree>
    <p:extLst>
      <p:ext uri="{BB962C8B-B14F-4D97-AF65-F5344CB8AC3E}">
        <p14:creationId xmlns:p14="http://schemas.microsoft.com/office/powerpoint/2010/main" val="27222748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0BA921-152C-40AE-B100-054527BC45BB}"/>
              </a:ext>
            </a:extLst>
          </p:cNvPr>
          <p:cNvSpPr>
            <a:spLocks noGrp="1"/>
          </p:cNvSpPr>
          <p:nvPr>
            <p:ph type="body" sz="quarter" idx="10"/>
          </p:nvPr>
        </p:nvSpPr>
        <p:spPr>
          <a:xfrm>
            <a:off x="1981201" y="2479920"/>
            <a:ext cx="5974080" cy="10004425"/>
          </a:xfrm>
        </p:spPr>
        <p:txBody>
          <a:bodyPr lIns="0" tIns="0" rIns="0" bIns="0">
            <a:normAutofit fontScale="92500" lnSpcReduction="10000"/>
          </a:bodyPr>
          <a:lstStyle/>
          <a:p>
            <a:pPr marL="457200" indent="-457200">
              <a:spcBef>
                <a:spcPts val="1800"/>
              </a:spcBef>
              <a:buFont typeface="Arial" panose="020B0604020202020204" pitchFamily="34" charset="0"/>
              <a:buChar char="•"/>
            </a:pPr>
            <a:r>
              <a:rPr lang="en-US"/>
              <a:t>Monte Carlo sims (50K) to generate baseline “performance surfaces”</a:t>
            </a:r>
          </a:p>
          <a:p>
            <a:pPr marL="457200" indent="-457200">
              <a:spcBef>
                <a:spcPts val="1800"/>
              </a:spcBef>
              <a:buFont typeface="Arial" panose="020B0604020202020204" pitchFamily="34" charset="0"/>
              <a:buChar char="•"/>
            </a:pPr>
            <a:r>
              <a:rPr lang="en-US"/>
              <a:t>Important variables identified through F-test ranking</a:t>
            </a:r>
          </a:p>
          <a:p>
            <a:pPr marL="457200" indent="-457200">
              <a:spcBef>
                <a:spcPts val="1800"/>
              </a:spcBef>
              <a:buFont typeface="Arial" panose="020B0604020202020204" pitchFamily="34" charset="0"/>
              <a:buChar char="•"/>
            </a:pPr>
            <a:r>
              <a:rPr lang="en-US"/>
              <a:t>These results show the impact of sensor realism and autonomy level and provide a baseline for evaluating the CIO results</a:t>
            </a:r>
          </a:p>
        </p:txBody>
      </p:sp>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lIns="0">
            <a:normAutofit fontScale="92500"/>
          </a:bodyPr>
          <a:lstStyle/>
          <a:p>
            <a:r>
              <a:rPr lang="en-US"/>
              <a:t>Baseline performance surfaces</a:t>
            </a:r>
          </a:p>
        </p:txBody>
      </p:sp>
      <p:pic>
        <p:nvPicPr>
          <p:cNvPr id="28" name="Picture 27">
            <a:extLst>
              <a:ext uri="{FF2B5EF4-FFF2-40B4-BE49-F238E27FC236}">
                <a16:creationId xmlns:a16="http://schemas.microsoft.com/office/drawing/2014/main" id="{E9ABD937-601D-9C5D-E687-AEC43633367C}"/>
              </a:ext>
            </a:extLst>
          </p:cNvPr>
          <p:cNvPicPr>
            <a:picLocks noChangeAspect="1"/>
          </p:cNvPicPr>
          <p:nvPr/>
        </p:nvPicPr>
        <p:blipFill>
          <a:blip r:embed="rId3"/>
          <a:stretch>
            <a:fillRect/>
          </a:stretch>
        </p:blipFill>
        <p:spPr>
          <a:xfrm>
            <a:off x="8544951" y="1849582"/>
            <a:ext cx="15839050" cy="10843317"/>
          </a:xfrm>
          <a:prstGeom prst="rect">
            <a:avLst/>
          </a:prstGeom>
        </p:spPr>
      </p:pic>
    </p:spTree>
    <p:extLst>
      <p:ext uri="{BB962C8B-B14F-4D97-AF65-F5344CB8AC3E}">
        <p14:creationId xmlns:p14="http://schemas.microsoft.com/office/powerpoint/2010/main" val="274099601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0BA921-152C-40AE-B100-054527BC45BB}"/>
              </a:ext>
            </a:extLst>
          </p:cNvPr>
          <p:cNvSpPr>
            <a:spLocks noGrp="1"/>
          </p:cNvSpPr>
          <p:nvPr>
            <p:ph type="body" sz="quarter" idx="10"/>
          </p:nvPr>
        </p:nvSpPr>
        <p:spPr>
          <a:xfrm>
            <a:off x="1762540" y="2479920"/>
            <a:ext cx="8017564" cy="10004425"/>
          </a:xfrm>
        </p:spPr>
        <p:txBody>
          <a:bodyPr lIns="0" tIns="0" rIns="0" bIns="0">
            <a:normAutofit fontScale="55000" lnSpcReduction="20000"/>
          </a:bodyPr>
          <a:lstStyle/>
          <a:p>
            <a:pPr marL="457200" indent="-457200">
              <a:lnSpc>
                <a:spcPct val="120000"/>
              </a:lnSpc>
              <a:spcBef>
                <a:spcPts val="1800"/>
              </a:spcBef>
              <a:buFont typeface="Arial" panose="020B0604020202020204" pitchFamily="34" charset="0"/>
              <a:buChar char="•"/>
            </a:pPr>
            <a:r>
              <a:rPr lang="en-US" sz="6900"/>
              <a:t>Differential evolution (</a:t>
            </a:r>
            <a:r>
              <a:rPr lang="en-US" sz="6900" err="1"/>
              <a:t>jDE</a:t>
            </a:r>
            <a:r>
              <a:rPr lang="en-US" sz="6900"/>
              <a:t>)</a:t>
            </a:r>
          </a:p>
          <a:p>
            <a:pPr marL="914400" lvl="1" indent="-457200">
              <a:spcBef>
                <a:spcPts val="1800"/>
              </a:spcBef>
              <a:buFont typeface="Arial" panose="020B0604020202020204" pitchFamily="34" charset="0"/>
              <a:buChar char="–"/>
            </a:pPr>
            <a:r>
              <a:rPr lang="en-US" sz="5900"/>
              <a:t>Simulates evolution by natural selection; retain worst of each population, create offspring from parents attributes, allow random mutations</a:t>
            </a:r>
          </a:p>
          <a:p>
            <a:pPr marL="914400" lvl="1" indent="-457200">
              <a:spcBef>
                <a:spcPts val="1800"/>
              </a:spcBef>
              <a:buFont typeface="Arial" panose="020B0604020202020204" pitchFamily="34" charset="0"/>
              <a:buChar char="–"/>
            </a:pPr>
            <a:r>
              <a:rPr lang="en-US" sz="5900"/>
              <a:t>Identifies one critical region (specular surfaces) with; additional runs identify other failure regions</a:t>
            </a:r>
          </a:p>
          <a:p>
            <a:pPr marL="457200" indent="-457200">
              <a:lnSpc>
                <a:spcPct val="120000"/>
              </a:lnSpc>
              <a:spcBef>
                <a:spcPts val="1800"/>
              </a:spcBef>
              <a:buFont typeface="Arial" panose="020B0604020202020204" pitchFamily="34" charset="0"/>
              <a:buChar char="•"/>
            </a:pPr>
            <a:r>
              <a:rPr lang="en-US" sz="6900"/>
              <a:t>Particle Swarm Optimization (PSO)</a:t>
            </a:r>
          </a:p>
          <a:p>
            <a:pPr marL="914400" lvl="1" indent="-457200">
              <a:spcBef>
                <a:spcPts val="1800"/>
              </a:spcBef>
              <a:buFont typeface="Arial" panose="020B0604020202020204" pitchFamily="34" charset="0"/>
              <a:buChar char="–"/>
            </a:pPr>
            <a:r>
              <a:rPr lang="en-US" sz="5800"/>
              <a:t>Simulates swarm behaviors; candidate values drift through search space based on own performance and best solution found by swarm</a:t>
            </a:r>
          </a:p>
          <a:p>
            <a:pPr marL="914400" lvl="1" indent="-457200">
              <a:spcBef>
                <a:spcPts val="1800"/>
              </a:spcBef>
              <a:buFont typeface="Arial" panose="020B0604020202020204" pitchFamily="34" charset="0"/>
              <a:buChar char="–"/>
            </a:pPr>
            <a:r>
              <a:rPr lang="en-US" sz="5800"/>
              <a:t>Identifies two critical regions: GPS-D and specular</a:t>
            </a:r>
          </a:p>
          <a:p>
            <a:pPr marL="457200" indent="-457200">
              <a:lnSpc>
                <a:spcPct val="120000"/>
              </a:lnSpc>
              <a:spcBef>
                <a:spcPts val="1800"/>
              </a:spcBef>
              <a:buFont typeface="Arial" panose="020B0604020202020204" pitchFamily="34" charset="0"/>
              <a:buChar char="•"/>
            </a:pPr>
            <a:r>
              <a:rPr lang="en-US" sz="6900"/>
              <a:t>CIO algorithms increase efficiency (vs MC) by orders of magnitude (see our 2025 paper)</a:t>
            </a:r>
          </a:p>
          <a:p>
            <a:pPr marL="457200">
              <a:spcBef>
                <a:spcPts val="1800"/>
              </a:spcBef>
            </a:pPr>
            <a:endParaRPr lang="en-US" sz="5800">
              <a:solidFill>
                <a:srgbClr val="FF0000"/>
              </a:solidFill>
            </a:endParaRPr>
          </a:p>
          <a:p>
            <a:pPr>
              <a:spcBef>
                <a:spcPts val="1800"/>
              </a:spcBef>
            </a:pPr>
            <a:endParaRPr lang="en-US"/>
          </a:p>
        </p:txBody>
      </p:sp>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lIns="0">
            <a:normAutofit fontScale="92500" lnSpcReduction="20000"/>
          </a:bodyPr>
          <a:lstStyle/>
          <a:p>
            <a:r>
              <a:rPr lang="en-US"/>
              <a:t>Efficient scenario search with CIO’s algorithm toolbox</a:t>
            </a:r>
          </a:p>
        </p:txBody>
      </p:sp>
      <p:pic>
        <p:nvPicPr>
          <p:cNvPr id="9" name="Picture 8">
            <a:extLst>
              <a:ext uri="{FF2B5EF4-FFF2-40B4-BE49-F238E27FC236}">
                <a16:creationId xmlns:a16="http://schemas.microsoft.com/office/drawing/2014/main" id="{289199CF-52AF-F51B-4C16-AD50B1B661B1}"/>
              </a:ext>
            </a:extLst>
          </p:cNvPr>
          <p:cNvPicPr>
            <a:picLocks noChangeAspect="1"/>
          </p:cNvPicPr>
          <p:nvPr/>
        </p:nvPicPr>
        <p:blipFill>
          <a:blip r:embed="rId3"/>
          <a:stretch>
            <a:fillRect/>
          </a:stretch>
        </p:blipFill>
        <p:spPr>
          <a:xfrm>
            <a:off x="10157790" y="2992581"/>
            <a:ext cx="14226209" cy="7147532"/>
          </a:xfrm>
          <a:prstGeom prst="rect">
            <a:avLst/>
          </a:prstGeom>
        </p:spPr>
      </p:pic>
      <p:sp>
        <p:nvSpPr>
          <p:cNvPr id="4" name="TextBox 3">
            <a:extLst>
              <a:ext uri="{FF2B5EF4-FFF2-40B4-BE49-F238E27FC236}">
                <a16:creationId xmlns:a16="http://schemas.microsoft.com/office/drawing/2014/main" id="{2DE8EA36-6203-FF27-BBFB-52EB57136327}"/>
              </a:ext>
            </a:extLst>
          </p:cNvPr>
          <p:cNvSpPr txBox="1"/>
          <p:nvPr/>
        </p:nvSpPr>
        <p:spPr>
          <a:xfrm>
            <a:off x="11109068" y="10422049"/>
            <a:ext cx="11293731" cy="1764586"/>
          </a:xfrm>
          <a:prstGeom prst="rect">
            <a:avLst/>
          </a:prstGeom>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r>
              <a:rPr lang="en-US" sz="5400">
                <a:latin typeface="Arial" panose="020B0604020202020204" pitchFamily="34" charset="0"/>
                <a:cs typeface="Arial" panose="020B0604020202020204" pitchFamily="34" charset="0"/>
              </a:rPr>
              <a:t>CIO </a:t>
            </a:r>
            <a:r>
              <a:rPr lang="en-US" sz="5400" i="1">
                <a:latin typeface="Arial" panose="020B0604020202020204" pitchFamily="34" charset="0"/>
                <a:cs typeface="Arial" panose="020B0604020202020204" pitchFamily="34" charset="0"/>
              </a:rPr>
              <a:t>supervisor module</a:t>
            </a:r>
            <a:r>
              <a:rPr lang="en-US" sz="5400">
                <a:latin typeface="Arial" panose="020B0604020202020204" pitchFamily="34" charset="0"/>
                <a:cs typeface="Arial" panose="020B0604020202020204" pitchFamily="34" charset="0"/>
              </a:rPr>
              <a:t> manages multiple optimization algorithms</a:t>
            </a:r>
          </a:p>
        </p:txBody>
      </p:sp>
    </p:spTree>
    <p:extLst>
      <p:ext uri="{BB962C8B-B14F-4D97-AF65-F5344CB8AC3E}">
        <p14:creationId xmlns:p14="http://schemas.microsoft.com/office/powerpoint/2010/main" val="27409960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0BA921-152C-40AE-B100-054527BC45BB}"/>
              </a:ext>
            </a:extLst>
          </p:cNvPr>
          <p:cNvSpPr>
            <a:spLocks noGrp="1"/>
          </p:cNvSpPr>
          <p:nvPr>
            <p:ph type="body" sz="quarter" idx="10"/>
          </p:nvPr>
        </p:nvSpPr>
        <p:spPr>
          <a:xfrm>
            <a:off x="1981201" y="2479920"/>
            <a:ext cx="9842939" cy="8804607"/>
          </a:xfrm>
        </p:spPr>
        <p:txBody>
          <a:bodyPr lIns="0" tIns="0" rIns="0" bIns="0">
            <a:normAutofit/>
          </a:bodyPr>
          <a:lstStyle/>
          <a:p>
            <a:pPr marL="457200" indent="-457200">
              <a:spcBef>
                <a:spcPts val="1800"/>
              </a:spcBef>
              <a:buFont typeface="Arial" panose="020B0604020202020204" pitchFamily="34" charset="0"/>
              <a:buChar char="•"/>
            </a:pPr>
            <a:r>
              <a:rPr lang="en-US" dirty="0"/>
              <a:t>Surrogate models and rule-mining</a:t>
            </a:r>
          </a:p>
          <a:p>
            <a:pPr marL="457200" indent="-457200">
              <a:spcBef>
                <a:spcPts val="1800"/>
              </a:spcBef>
              <a:buFont typeface="Arial" panose="020B0604020202020204" pitchFamily="34" charset="0"/>
              <a:buChar char="•"/>
            </a:pPr>
            <a:r>
              <a:rPr lang="en-US" dirty="0"/>
              <a:t>Visualization and dimensionality reduction</a:t>
            </a:r>
          </a:p>
          <a:p>
            <a:pPr marL="457200" indent="-457200">
              <a:spcBef>
                <a:spcPts val="1800"/>
              </a:spcBef>
              <a:buFont typeface="Arial" panose="020B0604020202020204" pitchFamily="34" charset="0"/>
              <a:buChar char="•"/>
            </a:pPr>
            <a:r>
              <a:rPr lang="en-US" dirty="0"/>
              <a:t>Dynamic environments (sequence of scenario configs)</a:t>
            </a:r>
          </a:p>
          <a:p>
            <a:pPr marL="457200" indent="-457200">
              <a:spcBef>
                <a:spcPts val="1800"/>
              </a:spcBef>
              <a:buFont typeface="Arial" panose="020B0604020202020204" pitchFamily="34" charset="0"/>
              <a:buChar char="•"/>
            </a:pPr>
            <a:r>
              <a:rPr lang="en-US" dirty="0"/>
              <a:t>Narrow digital twins for sensors</a:t>
            </a:r>
          </a:p>
          <a:p>
            <a:pPr marL="457200" indent="-457200">
              <a:spcBef>
                <a:spcPts val="1800"/>
              </a:spcBef>
              <a:buFont typeface="Arial" panose="020B0604020202020204" pitchFamily="34" charset="0"/>
              <a:buChar char="•"/>
            </a:pPr>
            <a:r>
              <a:rPr lang="en-US" dirty="0"/>
              <a:t>Already extending integration into stakeholder simulation frameworks (e.g., AFSIM); distributed computing</a:t>
            </a:r>
          </a:p>
        </p:txBody>
      </p:sp>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lIns="0">
            <a:normAutofit/>
          </a:bodyPr>
          <a:lstStyle/>
          <a:p>
            <a:r>
              <a:rPr lang="en-US"/>
              <a:t>Future R&amp;D</a:t>
            </a:r>
          </a:p>
        </p:txBody>
      </p:sp>
      <p:pic>
        <p:nvPicPr>
          <p:cNvPr id="4" name="Picture 3">
            <a:extLst>
              <a:ext uri="{FF2B5EF4-FFF2-40B4-BE49-F238E27FC236}">
                <a16:creationId xmlns:a16="http://schemas.microsoft.com/office/drawing/2014/main" id="{362C56EC-B9FA-D770-1E0F-2C5FC0D293A8}"/>
              </a:ext>
            </a:extLst>
          </p:cNvPr>
          <p:cNvPicPr>
            <a:picLocks noChangeAspect="1"/>
          </p:cNvPicPr>
          <p:nvPr/>
        </p:nvPicPr>
        <p:blipFill>
          <a:blip r:embed="rId3"/>
          <a:stretch>
            <a:fillRect/>
          </a:stretch>
        </p:blipFill>
        <p:spPr>
          <a:xfrm>
            <a:off x="12189708" y="2385220"/>
            <a:ext cx="12189097" cy="7505114"/>
          </a:xfrm>
          <a:prstGeom prst="rect">
            <a:avLst/>
          </a:prstGeom>
        </p:spPr>
      </p:pic>
      <p:sp>
        <p:nvSpPr>
          <p:cNvPr id="5" name="TextBox 4">
            <a:extLst>
              <a:ext uri="{FF2B5EF4-FFF2-40B4-BE49-F238E27FC236}">
                <a16:creationId xmlns:a16="http://schemas.microsoft.com/office/drawing/2014/main" id="{40AF3D25-AF28-4328-E411-B042520221AD}"/>
              </a:ext>
            </a:extLst>
          </p:cNvPr>
          <p:cNvSpPr txBox="1"/>
          <p:nvPr/>
        </p:nvSpPr>
        <p:spPr>
          <a:xfrm>
            <a:off x="2839189" y="11250535"/>
            <a:ext cx="19293447" cy="872034"/>
          </a:xfrm>
          <a:prstGeom prst="rect">
            <a:avLst/>
          </a:prstGeom>
          <a:ln/>
        </p:spPr>
        <p:style>
          <a:lnRef idx="3">
            <a:schemeClr val="lt1"/>
          </a:lnRef>
          <a:fillRef idx="1">
            <a:schemeClr val="accent1"/>
          </a:fillRef>
          <a:effectRef idx="1">
            <a:schemeClr val="accent1"/>
          </a:effectRef>
          <a:fontRef idx="minor">
            <a:schemeClr val="lt1"/>
          </a:fontRef>
        </p:style>
        <p:txBody>
          <a:bodyPr rot="0" spcFirstLastPara="1" vertOverflow="overflow" horzOverflow="overflow" vert="horz" wrap="square" lIns="50800" tIns="50800" rIns="50800" bIns="50800" numCol="1" spcCol="38100" rtlCol="0" anchor="ctr">
            <a:spAutoFit/>
          </a:bodyPr>
          <a:lstStyle/>
          <a:p>
            <a:r>
              <a:rPr lang="en-US" b="1" dirty="0">
                <a:latin typeface="Arial" panose="020B0604020202020204" pitchFamily="34" charset="0"/>
                <a:cs typeface="Arial" panose="020B0604020202020204" pitchFamily="34" charset="0"/>
              </a:rPr>
              <a:t>Vision: TEAAS as the T&amp;E backbone for autonomous systems</a:t>
            </a:r>
          </a:p>
        </p:txBody>
      </p:sp>
    </p:spTree>
    <p:extLst>
      <p:ext uri="{BB962C8B-B14F-4D97-AF65-F5344CB8AC3E}">
        <p14:creationId xmlns:p14="http://schemas.microsoft.com/office/powerpoint/2010/main" val="27409960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15F39A-791F-EEAD-A9A9-E701940AC1A9}"/>
              </a:ext>
            </a:extLst>
          </p:cNvPr>
          <p:cNvSpPr txBox="1"/>
          <p:nvPr/>
        </p:nvSpPr>
        <p:spPr>
          <a:xfrm>
            <a:off x="1575756" y="5142672"/>
            <a:ext cx="7779374" cy="22262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3800" b="0" i="0" u="none" strike="noStrike" cap="none" spc="0" normalizeH="0" baseline="0">
                <a:ln>
                  <a:noFill/>
                </a:ln>
                <a:solidFill>
                  <a:srgbClr val="000000"/>
                </a:solidFill>
                <a:effectLst/>
                <a:uFillTx/>
                <a:latin typeface="+mn-lt"/>
                <a:ea typeface="+mn-ea"/>
                <a:cs typeface="+mn-cs"/>
                <a:sym typeface="Helvetica Light"/>
              </a:rPr>
              <a:t>Questions</a:t>
            </a:r>
          </a:p>
        </p:txBody>
      </p:sp>
      <p:sp>
        <p:nvSpPr>
          <p:cNvPr id="5" name="TextBox 4">
            <a:extLst>
              <a:ext uri="{FF2B5EF4-FFF2-40B4-BE49-F238E27FC236}">
                <a16:creationId xmlns:a16="http://schemas.microsoft.com/office/drawing/2014/main" id="{CE600989-44A0-B59B-A09A-750D4F5FFE5C}"/>
              </a:ext>
            </a:extLst>
          </p:cNvPr>
          <p:cNvSpPr txBox="1"/>
          <p:nvPr/>
        </p:nvSpPr>
        <p:spPr>
          <a:xfrm>
            <a:off x="11131785" y="2054647"/>
            <a:ext cx="8708976" cy="10628551"/>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kumimoji="0" lang="en-US" sz="3600" b="1" i="0" u="none" strike="noStrike" cap="none" spc="0" normalizeH="0" baseline="0">
                <a:ln>
                  <a:noFill/>
                </a:ln>
                <a:solidFill>
                  <a:srgbClr val="000000"/>
                </a:solidFill>
                <a:effectLst/>
                <a:uFillTx/>
                <a:latin typeface="+mn-lt"/>
                <a:ea typeface="+mn-ea"/>
                <a:cs typeface="+mn-cs"/>
                <a:sym typeface="Helvetica Light"/>
              </a:rPr>
              <a:t>Steve Snarski </a:t>
            </a:r>
            <a:r>
              <a:rPr lang="en-US" sz="3600"/>
              <a:t>– MTSI, VA</a:t>
            </a:r>
          </a:p>
          <a:p>
            <a:pPr algn="l"/>
            <a:r>
              <a:rPr lang="en-US" sz="3600">
                <a:hlinkClick r:id="rId3"/>
              </a:rPr>
              <a:t>steve</a:t>
            </a:r>
            <a:r>
              <a:rPr kumimoji="0" lang="en-US" sz="3600" b="0" i="0" u="none" strike="noStrike" cap="none" spc="0" normalizeH="0" baseline="0">
                <a:ln>
                  <a:noFill/>
                </a:ln>
                <a:solidFill>
                  <a:srgbClr val="000000"/>
                </a:solidFill>
                <a:effectLst/>
                <a:uFillTx/>
                <a:sym typeface="Helvetica Light"/>
                <a:hlinkClick r:id="rId3"/>
              </a:rPr>
              <a:t>.snarski@mtsi-va.com</a:t>
            </a:r>
            <a:endParaRPr kumimoji="0" lang="en-US" sz="3600" b="0" i="0" u="none" strike="noStrike" cap="none" spc="0" normalizeH="0" baseline="0">
              <a:ln>
                <a:noFill/>
              </a:ln>
              <a:solidFill>
                <a:srgbClr val="000000"/>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kumimoji="0" lang="en-US" sz="3600" b="0" i="1" u="none" strike="noStrike" cap="none" spc="0" normalizeH="0" baseline="0">
                <a:ln>
                  <a:noFill/>
                </a:ln>
                <a:solidFill>
                  <a:srgbClr val="000000"/>
                </a:solidFill>
                <a:effectLst/>
                <a:uFillTx/>
                <a:latin typeface="+mn-lt"/>
                <a:ea typeface="+mn-ea"/>
                <a:cs typeface="+mn-cs"/>
                <a:sym typeface="Helvetica Light"/>
              </a:rPr>
              <a:t>Project PI, LiDAR modeling</a:t>
            </a:r>
            <a:endParaRPr kumimoji="0" lang="en-US" sz="3600" i="1" u="none" strike="noStrike" cap="none" spc="0" normalizeH="0" baseline="0">
              <a:ln>
                <a:noFill/>
              </a:ln>
              <a:solidFill>
                <a:srgbClr val="000000"/>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endParaRPr lang="en-US" sz="3600" b="1" i="1"/>
          </a:p>
          <a:p>
            <a:pPr marL="0" marR="0" indent="0" algn="l" defTabSz="825500" rtl="0" fontAlgn="auto" latinLnBrk="0" hangingPunct="0">
              <a:lnSpc>
                <a:spcPct val="100000"/>
              </a:lnSpc>
              <a:spcBef>
                <a:spcPts val="0"/>
              </a:spcBef>
              <a:spcAft>
                <a:spcPts val="0"/>
              </a:spcAft>
              <a:buClrTx/>
              <a:buSzTx/>
              <a:buFontTx/>
              <a:buNone/>
              <a:tabLst/>
            </a:pPr>
            <a:r>
              <a:rPr lang="en-US" sz="3600" b="1"/>
              <a:t>Alberico Menozzi </a:t>
            </a:r>
            <a:r>
              <a:rPr lang="en-US" sz="3600"/>
              <a:t>– Novus LLC, NC</a:t>
            </a:r>
          </a:p>
          <a:p>
            <a:pPr algn="l"/>
            <a:r>
              <a:rPr kumimoji="0" lang="en-US" sz="3600" b="0" i="0" u="none" strike="noStrike" cap="none" spc="0" normalizeH="0" baseline="0">
                <a:ln>
                  <a:noFill/>
                </a:ln>
                <a:solidFill>
                  <a:srgbClr val="000000"/>
                </a:solidFill>
                <a:effectLst/>
                <a:uFillTx/>
                <a:latin typeface="+mn-lt"/>
                <a:ea typeface="+mn-ea"/>
                <a:cs typeface="+mn-cs"/>
                <a:sym typeface="Helvetica Light"/>
                <a:hlinkClick r:id="rId4"/>
              </a:rPr>
              <a:t>amenozzi@protonmail.com</a:t>
            </a:r>
            <a:endParaRPr kumimoji="0" lang="en-US" sz="3600" b="0" i="0" u="none" strike="noStrike" cap="none" spc="0" normalizeH="0" baseline="0">
              <a:ln>
                <a:noFill/>
              </a:ln>
              <a:solidFill>
                <a:srgbClr val="000000"/>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kumimoji="0" lang="en-US" sz="3600" b="0" i="1" u="none" strike="noStrike" cap="none" spc="0" normalizeH="0" baseline="0">
                <a:ln>
                  <a:noFill/>
                </a:ln>
                <a:solidFill>
                  <a:srgbClr val="000000"/>
                </a:solidFill>
                <a:effectLst/>
                <a:uFillTx/>
                <a:latin typeface="+mn-lt"/>
                <a:ea typeface="+mn-ea"/>
                <a:cs typeface="+mn-cs"/>
                <a:sym typeface="Helvetica Light"/>
              </a:rPr>
              <a:t>Autonomy GNC, UQ </a:t>
            </a:r>
            <a:endParaRPr lang="en-US" sz="3600"/>
          </a:p>
          <a:p>
            <a:pPr marL="0" marR="0" indent="0" algn="l" defTabSz="825500" rtl="0" fontAlgn="auto" latinLnBrk="0" hangingPunct="0">
              <a:lnSpc>
                <a:spcPct val="100000"/>
              </a:lnSpc>
              <a:spcBef>
                <a:spcPts val="0"/>
              </a:spcBef>
              <a:spcAft>
                <a:spcPts val="0"/>
              </a:spcAft>
              <a:buClrTx/>
              <a:buSzTx/>
              <a:buFontTx/>
              <a:buNone/>
              <a:tabLst/>
            </a:pPr>
            <a:endParaRPr kumimoji="0" lang="en-US" sz="3600" b="1" i="0" u="none" strike="noStrike" cap="none" spc="0" normalizeH="0" baseline="0">
              <a:ln>
                <a:noFill/>
              </a:ln>
              <a:solidFill>
                <a:srgbClr val="000000"/>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a:ln>
                  <a:noFill/>
                </a:ln>
                <a:solidFill>
                  <a:srgbClr val="000000"/>
                </a:solidFill>
                <a:effectLst/>
                <a:uFillTx/>
                <a:latin typeface="+mn-lt"/>
                <a:ea typeface="+mn-ea"/>
                <a:cs typeface="+mn-cs"/>
                <a:sym typeface="Helvetica Light"/>
              </a:rPr>
              <a:t>Brandon Persons </a:t>
            </a:r>
            <a:r>
              <a:rPr lang="en-US" sz="3600"/>
              <a:t>– Persons Industries, AL</a:t>
            </a:r>
          </a:p>
          <a:p>
            <a:pPr algn="l"/>
            <a:r>
              <a:rPr kumimoji="0" lang="en-US" sz="3600" b="0" i="0" u="none" strike="noStrike" cap="none" spc="0" normalizeH="0" baseline="0">
                <a:ln>
                  <a:noFill/>
                </a:ln>
                <a:solidFill>
                  <a:srgbClr val="000000"/>
                </a:solidFill>
                <a:effectLst/>
                <a:uFillTx/>
                <a:latin typeface="+mn-lt"/>
                <a:ea typeface="+mn-ea"/>
                <a:cs typeface="+mn-cs"/>
                <a:sym typeface="Helvetica Light"/>
                <a:hlinkClick r:id="rId5"/>
              </a:rPr>
              <a:t>brandon.persons@personsindustries.com</a:t>
            </a:r>
            <a:endParaRPr kumimoji="0" lang="en-US" sz="3600" b="0" i="0" u="none" strike="noStrike" cap="none" spc="0" normalizeH="0" baseline="0">
              <a:ln>
                <a:noFill/>
              </a:ln>
              <a:solidFill>
                <a:srgbClr val="000000"/>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kumimoji="0" lang="en-US" sz="3600" b="0" i="1" u="none" strike="noStrike" cap="none" spc="0" normalizeH="0" baseline="0">
                <a:ln>
                  <a:noFill/>
                </a:ln>
                <a:solidFill>
                  <a:srgbClr val="000000"/>
                </a:solidFill>
                <a:effectLst/>
                <a:uFillTx/>
                <a:latin typeface="+mn-lt"/>
                <a:ea typeface="+mn-ea"/>
                <a:cs typeface="+mn-cs"/>
                <a:sym typeface="Helvetica Light"/>
              </a:rPr>
              <a:t>Software development (NVIDIA), robotics</a:t>
            </a:r>
            <a:endParaRPr kumimoji="0" lang="en-US" sz="3600" i="1" u="none" strike="noStrike" cap="none" spc="0" normalizeH="0" baseline="0">
              <a:ln>
                <a:noFill/>
              </a:ln>
              <a:solidFill>
                <a:srgbClr val="000000"/>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endParaRPr lang="en-US" sz="3600" b="1" i="1"/>
          </a:p>
          <a:p>
            <a:pPr marL="0" marR="0" indent="0" algn="l" defTabSz="825500" rtl="0" fontAlgn="auto" latinLnBrk="0" hangingPunct="0">
              <a:lnSpc>
                <a:spcPct val="100000"/>
              </a:lnSpc>
              <a:spcBef>
                <a:spcPts val="0"/>
              </a:spcBef>
              <a:spcAft>
                <a:spcPts val="0"/>
              </a:spcAft>
              <a:buClrTx/>
              <a:buSzTx/>
              <a:buFontTx/>
              <a:buNone/>
              <a:tabLst/>
            </a:pPr>
            <a:r>
              <a:rPr lang="en-US" sz="3600" b="1"/>
              <a:t>David Lazar </a:t>
            </a:r>
            <a:r>
              <a:rPr lang="en-US" sz="3600"/>
              <a:t>– MTSI, VA</a:t>
            </a:r>
          </a:p>
          <a:p>
            <a:pPr algn="l"/>
            <a:r>
              <a:rPr lang="en-US" sz="3600">
                <a:hlinkClick r:id="rId6"/>
              </a:rPr>
              <a:t>david</a:t>
            </a:r>
            <a:r>
              <a:rPr kumimoji="0" lang="en-US" sz="3600" b="0" i="0" u="none" strike="noStrike" cap="none" spc="0" normalizeH="0" baseline="0">
                <a:ln>
                  <a:noFill/>
                </a:ln>
                <a:solidFill>
                  <a:srgbClr val="000000"/>
                </a:solidFill>
                <a:effectLst/>
                <a:uFillTx/>
                <a:sym typeface="Helvetica Light"/>
                <a:hlinkClick r:id="rId6"/>
              </a:rPr>
              <a:t>.lazar@mtsi-va.com</a:t>
            </a:r>
            <a:endParaRPr kumimoji="0" lang="en-US" sz="3600" b="0" i="0" u="none" strike="noStrike" cap="none" spc="0" normalizeH="0" baseline="0">
              <a:ln>
                <a:noFill/>
              </a:ln>
              <a:solidFill>
                <a:srgbClr val="000000"/>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kumimoji="0" lang="en-US" sz="3600" b="0" i="1" u="none" strike="noStrike" cap="none" spc="0" normalizeH="0" baseline="0">
                <a:ln>
                  <a:noFill/>
                </a:ln>
                <a:solidFill>
                  <a:srgbClr val="000000"/>
                </a:solidFill>
                <a:effectLst/>
                <a:uFillTx/>
                <a:latin typeface="+mn-lt"/>
                <a:ea typeface="+mn-ea"/>
                <a:cs typeface="+mn-cs"/>
                <a:sym typeface="Helvetica Light"/>
              </a:rPr>
              <a:t>Software development (AFSIM), AI/ML</a:t>
            </a:r>
            <a:endParaRPr lang="en-US" sz="3600"/>
          </a:p>
          <a:p>
            <a:pPr marL="0" marR="0" indent="0" algn="l" defTabSz="825500" rtl="0" fontAlgn="auto" latinLnBrk="0" hangingPunct="0">
              <a:lnSpc>
                <a:spcPct val="100000"/>
              </a:lnSpc>
              <a:spcBef>
                <a:spcPts val="0"/>
              </a:spcBef>
              <a:spcAft>
                <a:spcPts val="0"/>
              </a:spcAft>
              <a:buClrTx/>
              <a:buSzTx/>
              <a:buFontTx/>
              <a:buNone/>
              <a:tabLst/>
            </a:pPr>
            <a:endParaRPr kumimoji="0" lang="en-US" sz="3600" b="1" i="0" u="none" strike="noStrike" cap="none" spc="0" normalizeH="0" baseline="0">
              <a:ln>
                <a:noFill/>
              </a:ln>
              <a:solidFill>
                <a:srgbClr val="000000"/>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a:ln>
                  <a:noFill/>
                </a:ln>
                <a:solidFill>
                  <a:srgbClr val="000000"/>
                </a:solidFill>
                <a:effectLst/>
                <a:uFillTx/>
                <a:latin typeface="+mn-lt"/>
                <a:ea typeface="+mn-ea"/>
                <a:cs typeface="+mn-cs"/>
                <a:sym typeface="Helvetica Light"/>
              </a:rPr>
              <a:t>Noel Khan </a:t>
            </a:r>
            <a:r>
              <a:rPr lang="en-US" sz="3600"/>
              <a:t>– Eight Queens, CA</a:t>
            </a:r>
          </a:p>
          <a:p>
            <a:pPr algn="l"/>
            <a:r>
              <a:rPr kumimoji="0" lang="en-US" sz="3600" b="0" i="0" u="none" strike="noStrike" cap="none" spc="0" normalizeH="0" baseline="0">
                <a:ln>
                  <a:noFill/>
                </a:ln>
                <a:solidFill>
                  <a:srgbClr val="000000"/>
                </a:solidFill>
                <a:effectLst/>
                <a:uFillTx/>
                <a:latin typeface="+mn-lt"/>
                <a:ea typeface="+mn-ea"/>
                <a:cs typeface="+mn-cs"/>
                <a:sym typeface="Helvetica Light"/>
                <a:hlinkClick r:id="rId7"/>
              </a:rPr>
              <a:t>noelkhan@verizon.net</a:t>
            </a:r>
            <a:endParaRPr kumimoji="0" lang="en-US" sz="3600" b="0" i="0" u="none" strike="noStrike" cap="none" spc="0" normalizeH="0" baseline="0">
              <a:ln>
                <a:noFill/>
              </a:ln>
              <a:solidFill>
                <a:srgbClr val="000000"/>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kumimoji="0" lang="en-US" sz="3600" b="0" i="1" u="none" strike="noStrike" cap="none" spc="0" normalizeH="0" baseline="0">
                <a:ln>
                  <a:noFill/>
                </a:ln>
                <a:solidFill>
                  <a:srgbClr val="000000"/>
                </a:solidFill>
                <a:effectLst/>
                <a:uFillTx/>
                <a:latin typeface="+mn-lt"/>
                <a:ea typeface="+mn-ea"/>
                <a:cs typeface="+mn-cs"/>
                <a:sym typeface="Helvetica Light"/>
              </a:rPr>
              <a:t>CIO, AI/ML</a:t>
            </a:r>
          </a:p>
        </p:txBody>
      </p:sp>
    </p:spTree>
    <p:extLst>
      <p:ext uri="{BB962C8B-B14F-4D97-AF65-F5344CB8AC3E}">
        <p14:creationId xmlns:p14="http://schemas.microsoft.com/office/powerpoint/2010/main" val="262994826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1984D-E3B0-A581-CA93-F23B145ACE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AED01C-12C0-BF27-E73E-C3364E86A882}"/>
              </a:ext>
            </a:extLst>
          </p:cNvPr>
          <p:cNvSpPr>
            <a:spLocks noGrp="1"/>
          </p:cNvSpPr>
          <p:nvPr>
            <p:ph type="body" sz="quarter" idx="10"/>
          </p:nvPr>
        </p:nvSpPr>
        <p:spPr>
          <a:xfrm>
            <a:off x="1981200" y="2479921"/>
            <a:ext cx="19594513" cy="3871343"/>
          </a:xfrm>
        </p:spPr>
        <p:txBody>
          <a:bodyPr lIns="0" tIns="0" rIns="0" bIns="0">
            <a:normAutofit fontScale="77500" lnSpcReduction="20000"/>
          </a:bodyPr>
          <a:lstStyle/>
          <a:p>
            <a:pPr marL="685800" indent="-685800">
              <a:spcBef>
                <a:spcPts val="1800"/>
              </a:spcBef>
              <a:buFont typeface="Arial" panose="020B0604020202020204" pitchFamily="34" charset="0"/>
              <a:buChar char="•"/>
            </a:pPr>
            <a:r>
              <a:rPr lang="en-US"/>
              <a:t>How to “ensure” that the integrated system will perform predictably and safely over time? </a:t>
            </a:r>
          </a:p>
          <a:p>
            <a:pPr marL="685800" indent="-685800">
              <a:spcBef>
                <a:spcPts val="1800"/>
              </a:spcBef>
              <a:buFont typeface="Arial" panose="020B0604020202020204" pitchFamily="34" charset="0"/>
              <a:buChar char="•"/>
            </a:pPr>
            <a:r>
              <a:rPr lang="en-US" i="1" u="sng"/>
              <a:t>Scenario-based</a:t>
            </a:r>
            <a:r>
              <a:rPr lang="en-US"/>
              <a:t> testing, accurate and efficient </a:t>
            </a:r>
            <a:r>
              <a:rPr lang="en-US" i="1" u="sng"/>
              <a:t>simulation</a:t>
            </a:r>
            <a:r>
              <a:rPr lang="en-US"/>
              <a:t> infrastructure, </a:t>
            </a:r>
            <a:r>
              <a:rPr lang="en-US" i="1" u="sng"/>
              <a:t>uncertainty</a:t>
            </a:r>
            <a:r>
              <a:rPr lang="en-US" u="sng"/>
              <a:t> quantification</a:t>
            </a:r>
            <a:r>
              <a:rPr lang="en-US"/>
              <a:t> (UQ) </a:t>
            </a:r>
            <a:r>
              <a:rPr lang="en-US">
                <a:sym typeface="Wingdings" panose="05000000000000000000" pitchFamily="2" charset="2"/>
              </a:rPr>
              <a:t> </a:t>
            </a:r>
            <a:r>
              <a:rPr lang="en-US" b="1">
                <a:sym typeface="Wingdings" panose="05000000000000000000" pitchFamily="2" charset="2"/>
              </a:rPr>
              <a:t>digital OT&amp;E</a:t>
            </a:r>
            <a:endParaRPr lang="en-US" b="1"/>
          </a:p>
          <a:p>
            <a:pPr marL="685800" indent="-685800">
              <a:spcBef>
                <a:spcPts val="1800"/>
              </a:spcBef>
              <a:buFont typeface="Arial" panose="020B0604020202020204" pitchFamily="34" charset="0"/>
              <a:buChar char="•"/>
            </a:pPr>
            <a:r>
              <a:rPr lang="en-US"/>
              <a:t>Testing tradeoff: outcome/safety risk vs deployment delay </a:t>
            </a:r>
          </a:p>
          <a:p>
            <a:pPr marL="685800" indent="-685800">
              <a:spcBef>
                <a:spcPts val="1800"/>
              </a:spcBef>
              <a:buFont typeface="Arial" panose="020B0604020202020204" pitchFamily="34" charset="0"/>
              <a:buChar char="•"/>
            </a:pPr>
            <a:r>
              <a:rPr lang="en-US" b="1"/>
              <a:t>Our objective</a:t>
            </a:r>
            <a:r>
              <a:rPr lang="en-US"/>
              <a:t>: achieve an optimal balance by rigorously validating autonomous systems while enabling their deployment at a pace appropriate to stakeholder benefit and risk tolerance </a:t>
            </a:r>
          </a:p>
        </p:txBody>
      </p:sp>
      <p:sp>
        <p:nvSpPr>
          <p:cNvPr id="3" name="Text Placeholder 2">
            <a:extLst>
              <a:ext uri="{FF2B5EF4-FFF2-40B4-BE49-F238E27FC236}">
                <a16:creationId xmlns:a16="http://schemas.microsoft.com/office/drawing/2014/main" id="{95ED982C-B18E-F126-3337-FF94B994753F}"/>
              </a:ext>
            </a:extLst>
          </p:cNvPr>
          <p:cNvSpPr>
            <a:spLocks noGrp="1"/>
          </p:cNvSpPr>
          <p:nvPr>
            <p:ph type="body" sz="quarter" idx="11"/>
          </p:nvPr>
        </p:nvSpPr>
        <p:spPr/>
        <p:txBody>
          <a:bodyPr lIns="0">
            <a:normAutofit fontScale="92500"/>
          </a:bodyPr>
          <a:lstStyle/>
          <a:p>
            <a:r>
              <a:rPr lang="en-US" dirty="0"/>
              <a:t>OT&amp;E of autonomous systems</a:t>
            </a:r>
          </a:p>
        </p:txBody>
      </p:sp>
      <p:grpSp>
        <p:nvGrpSpPr>
          <p:cNvPr id="5" name="Group 4">
            <a:extLst>
              <a:ext uri="{FF2B5EF4-FFF2-40B4-BE49-F238E27FC236}">
                <a16:creationId xmlns:a16="http://schemas.microsoft.com/office/drawing/2014/main" id="{96CF8866-026C-A947-54F6-BBDA8FEF6A1B}"/>
              </a:ext>
            </a:extLst>
          </p:cNvPr>
          <p:cNvGrpSpPr/>
          <p:nvPr/>
        </p:nvGrpSpPr>
        <p:grpSpPr>
          <a:xfrm>
            <a:off x="21183490" y="4326479"/>
            <a:ext cx="3107449" cy="2825589"/>
            <a:chOff x="21183490" y="4326479"/>
            <a:chExt cx="3107449" cy="2825589"/>
          </a:xfrm>
        </p:grpSpPr>
        <p:pic>
          <p:nvPicPr>
            <p:cNvPr id="4" name="Picture 3" descr="80+ Three Legged Stool Stock Photos, Pictures &amp; Royalty-Free Images ...">
              <a:extLst>
                <a:ext uri="{FF2B5EF4-FFF2-40B4-BE49-F238E27FC236}">
                  <a16:creationId xmlns:a16="http://schemas.microsoft.com/office/drawing/2014/main" id="{C53F4E2F-390C-68D4-18F3-95F0000548A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083322" y="4859958"/>
              <a:ext cx="1865376" cy="1865376"/>
            </a:xfrm>
            <a:prstGeom prst="rect">
              <a:avLst/>
            </a:prstGeom>
          </p:spPr>
        </p:pic>
        <p:sp>
          <p:nvSpPr>
            <p:cNvPr id="6" name="TextBox 5">
              <a:extLst>
                <a:ext uri="{FF2B5EF4-FFF2-40B4-BE49-F238E27FC236}">
                  <a16:creationId xmlns:a16="http://schemas.microsoft.com/office/drawing/2014/main" id="{0887E7AE-A5B6-28D8-8350-FB9EB8C66C26}"/>
                </a:ext>
              </a:extLst>
            </p:cNvPr>
            <p:cNvSpPr txBox="1"/>
            <p:nvPr/>
          </p:nvSpPr>
          <p:spPr>
            <a:xfrm>
              <a:off x="22000220" y="4326479"/>
              <a:ext cx="2080698"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a:ln>
                    <a:noFill/>
                  </a:ln>
                  <a:solidFill>
                    <a:srgbClr val="000000"/>
                  </a:solidFill>
                  <a:effectLst/>
                  <a:uFillTx/>
                  <a:latin typeface="+mn-lt"/>
                  <a:ea typeface="+mn-ea"/>
                  <a:cs typeface="+mn-cs"/>
                  <a:sym typeface="Helvetica Light"/>
                </a:rPr>
                <a:t>Digital OT&amp;E</a:t>
              </a:r>
            </a:p>
          </p:txBody>
        </p:sp>
        <p:sp>
          <p:nvSpPr>
            <p:cNvPr id="8" name="TextBox 7">
              <a:extLst>
                <a:ext uri="{FF2B5EF4-FFF2-40B4-BE49-F238E27FC236}">
                  <a16:creationId xmlns:a16="http://schemas.microsoft.com/office/drawing/2014/main" id="{4573FB00-0034-CED0-429C-1E6F03990255}"/>
                </a:ext>
              </a:extLst>
            </p:cNvPr>
            <p:cNvSpPr txBox="1"/>
            <p:nvPr/>
          </p:nvSpPr>
          <p:spPr>
            <a:xfrm>
              <a:off x="22688680" y="6171073"/>
              <a:ext cx="629981"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a:ln>
                    <a:noFill/>
                  </a:ln>
                  <a:solidFill>
                    <a:srgbClr val="000000"/>
                  </a:solidFill>
                  <a:effectLst/>
                  <a:uFillTx/>
                  <a:latin typeface="+mn-lt"/>
                  <a:ea typeface="+mn-ea"/>
                  <a:cs typeface="+mn-cs"/>
                  <a:sym typeface="Helvetica Light"/>
                </a:rPr>
                <a:t>UQ</a:t>
              </a:r>
            </a:p>
          </p:txBody>
        </p:sp>
        <p:sp>
          <p:nvSpPr>
            <p:cNvPr id="10" name="TextBox 9">
              <a:extLst>
                <a:ext uri="{FF2B5EF4-FFF2-40B4-BE49-F238E27FC236}">
                  <a16:creationId xmlns:a16="http://schemas.microsoft.com/office/drawing/2014/main" id="{AA258CEC-A7AC-5A1C-FADE-28EE6E26A62D}"/>
                </a:ext>
              </a:extLst>
            </p:cNvPr>
            <p:cNvSpPr txBox="1"/>
            <p:nvPr/>
          </p:nvSpPr>
          <p:spPr>
            <a:xfrm>
              <a:off x="23606456" y="6511843"/>
              <a:ext cx="684483"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800"/>
                <a:t>S</a:t>
              </a:r>
              <a:r>
                <a:rPr kumimoji="0" lang="en-US" sz="2800" b="0" i="0" u="none" strike="noStrike" cap="none" spc="0" normalizeH="0" baseline="0">
                  <a:ln>
                    <a:noFill/>
                  </a:ln>
                  <a:solidFill>
                    <a:srgbClr val="000000"/>
                  </a:solidFill>
                  <a:effectLst/>
                  <a:uFillTx/>
                  <a:latin typeface="+mn-lt"/>
                  <a:ea typeface="+mn-ea"/>
                  <a:cs typeface="+mn-cs"/>
                  <a:sym typeface="Helvetica Light"/>
                </a:rPr>
                <a:t>im</a:t>
              </a:r>
            </a:p>
          </p:txBody>
        </p:sp>
        <p:sp>
          <p:nvSpPr>
            <p:cNvPr id="12" name="TextBox 11">
              <a:extLst>
                <a:ext uri="{FF2B5EF4-FFF2-40B4-BE49-F238E27FC236}">
                  <a16:creationId xmlns:a16="http://schemas.microsoft.com/office/drawing/2014/main" id="{57EA7E84-394A-E2E4-9569-86F22CF69FC5}"/>
                </a:ext>
              </a:extLst>
            </p:cNvPr>
            <p:cNvSpPr txBox="1"/>
            <p:nvPr/>
          </p:nvSpPr>
          <p:spPr>
            <a:xfrm>
              <a:off x="21183490" y="6618589"/>
              <a:ext cx="1633460"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a:ln>
                    <a:noFill/>
                  </a:ln>
                  <a:solidFill>
                    <a:srgbClr val="000000"/>
                  </a:solidFill>
                  <a:effectLst/>
                  <a:uFillTx/>
                  <a:latin typeface="+mn-lt"/>
                  <a:ea typeface="+mn-ea"/>
                  <a:cs typeface="+mn-cs"/>
                  <a:sym typeface="Helvetica Light"/>
                </a:rPr>
                <a:t>Scenarios</a:t>
              </a:r>
            </a:p>
          </p:txBody>
        </p:sp>
      </p:grpSp>
      <p:pic>
        <p:nvPicPr>
          <p:cNvPr id="7" name="Picture 6">
            <a:extLst>
              <a:ext uri="{FF2B5EF4-FFF2-40B4-BE49-F238E27FC236}">
                <a16:creationId xmlns:a16="http://schemas.microsoft.com/office/drawing/2014/main" id="{2CD59FBE-407E-68FF-1E96-0C46187FB6C1}"/>
              </a:ext>
            </a:extLst>
          </p:cNvPr>
          <p:cNvPicPr>
            <a:picLocks noChangeAspect="1"/>
          </p:cNvPicPr>
          <p:nvPr/>
        </p:nvPicPr>
        <p:blipFill>
          <a:blip r:embed="rId4"/>
          <a:stretch>
            <a:fillRect/>
          </a:stretch>
        </p:blipFill>
        <p:spPr>
          <a:xfrm>
            <a:off x="2569746" y="5884830"/>
            <a:ext cx="18231305" cy="7000532"/>
          </a:xfrm>
          <a:prstGeom prst="rect">
            <a:avLst/>
          </a:prstGeom>
        </p:spPr>
      </p:pic>
    </p:spTree>
    <p:extLst>
      <p:ext uri="{BB962C8B-B14F-4D97-AF65-F5344CB8AC3E}">
        <p14:creationId xmlns:p14="http://schemas.microsoft.com/office/powerpoint/2010/main" val="308663436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0BA921-152C-40AE-B100-054527BC45BB}"/>
              </a:ext>
            </a:extLst>
          </p:cNvPr>
          <p:cNvSpPr>
            <a:spLocks noGrp="1"/>
          </p:cNvSpPr>
          <p:nvPr>
            <p:ph type="body" sz="quarter" idx="10"/>
          </p:nvPr>
        </p:nvSpPr>
        <p:spPr>
          <a:xfrm>
            <a:off x="1981203" y="2479920"/>
            <a:ext cx="11609621" cy="9535296"/>
          </a:xfrm>
        </p:spPr>
        <p:txBody>
          <a:bodyPr lIns="0" tIns="0" rIns="0" bIns="0">
            <a:normAutofit fontScale="92500" lnSpcReduction="20000"/>
          </a:bodyPr>
          <a:lstStyle/>
          <a:p>
            <a:pPr marL="457200" indent="-457200">
              <a:spcBef>
                <a:spcPts val="1800"/>
              </a:spcBef>
              <a:buFont typeface="Arial" panose="020B0604020202020204" pitchFamily="34" charset="0"/>
              <a:buChar char="•"/>
            </a:pPr>
            <a:r>
              <a:rPr lang="en-US" sz="4000" b="1" dirty="0"/>
              <a:t>TEAAS</a:t>
            </a:r>
            <a:r>
              <a:rPr lang="en-US" sz="4000" dirty="0"/>
              <a:t> (Testing &amp; Evaluation of Advanced Autonomous Systems) is a MTSI IR&amp;D effort</a:t>
            </a:r>
            <a:endParaRPr lang="en-US" sz="4000" dirty="0">
              <a:highlight>
                <a:srgbClr val="FFFF00"/>
              </a:highlight>
            </a:endParaRPr>
          </a:p>
          <a:p>
            <a:pPr marL="914400" lvl="1" indent="-457200">
              <a:spcBef>
                <a:spcPts val="1800"/>
              </a:spcBef>
              <a:buFont typeface="Arial" panose="020B0604020202020204" pitchFamily="34" charset="0"/>
              <a:buChar char="–"/>
            </a:pPr>
            <a:r>
              <a:rPr lang="en-US" sz="4000" dirty="0"/>
              <a:t>Frames T&amp;E as search for failure scenarios via realistic simulations (failure rate is objective value to maximize) </a:t>
            </a:r>
          </a:p>
          <a:p>
            <a:pPr marL="914400" lvl="1" indent="-457200">
              <a:spcBef>
                <a:spcPts val="1800"/>
              </a:spcBef>
              <a:buFont typeface="Arial" panose="020B0604020202020204" pitchFamily="34" charset="0"/>
              <a:buChar char="–"/>
            </a:pPr>
            <a:r>
              <a:rPr lang="en-US" sz="4000" dirty="0"/>
              <a:t>Driven by stakeholder requirements</a:t>
            </a:r>
          </a:p>
          <a:p>
            <a:pPr marL="914400" lvl="1" indent="-457200">
              <a:spcBef>
                <a:spcPts val="1800"/>
              </a:spcBef>
              <a:buFont typeface="Arial" panose="020B0604020202020204" pitchFamily="34" charset="0"/>
              <a:buChar char="–"/>
            </a:pPr>
            <a:r>
              <a:rPr lang="en-US" sz="4000" dirty="0"/>
              <a:t>Treats autonomy stack as a black box</a:t>
            </a:r>
          </a:p>
          <a:p>
            <a:pPr marL="914400" lvl="1" indent="-457200">
              <a:spcBef>
                <a:spcPts val="1800"/>
              </a:spcBef>
              <a:buFont typeface="Arial" panose="020B0604020202020204" pitchFamily="34" charset="0"/>
              <a:buChar char="–"/>
            </a:pPr>
            <a:r>
              <a:rPr lang="en-US" sz="4000" dirty="0"/>
              <a:t>Addresses uncertainty (provides confidence metrics)</a:t>
            </a:r>
          </a:p>
          <a:p>
            <a:pPr marL="457200" indent="-457200">
              <a:spcBef>
                <a:spcPts val="1800"/>
              </a:spcBef>
              <a:buFont typeface="Arial" panose="020B0604020202020204" pitchFamily="34" charset="0"/>
              <a:buChar char="•"/>
            </a:pPr>
            <a:r>
              <a:rPr lang="en-US" sz="4000" b="1" dirty="0"/>
              <a:t>Key features</a:t>
            </a:r>
            <a:r>
              <a:rPr lang="en-US" sz="4000" dirty="0"/>
              <a:t>: </a:t>
            </a:r>
          </a:p>
          <a:p>
            <a:pPr marL="914400" lvl="1" indent="-457200">
              <a:spcBef>
                <a:spcPts val="1800"/>
              </a:spcBef>
              <a:buFont typeface="Arial" panose="020B0604020202020204" pitchFamily="34" charset="0"/>
              <a:buChar char="–"/>
            </a:pPr>
            <a:r>
              <a:rPr lang="en-US" sz="4000" dirty="0"/>
              <a:t>Statistically significant number of repeated runs for uncertainty quantification (UQ) and reduction</a:t>
            </a:r>
          </a:p>
          <a:p>
            <a:pPr marL="914400" lvl="1" indent="-457200">
              <a:spcBef>
                <a:spcPts val="1800"/>
              </a:spcBef>
              <a:buFont typeface="Arial" panose="020B0604020202020204" pitchFamily="34" charset="0"/>
              <a:buChar char="–"/>
            </a:pPr>
            <a:r>
              <a:rPr lang="en-US" sz="4000" dirty="0"/>
              <a:t>Parallelized GPU-accelerated simulation with physics-accurate models</a:t>
            </a:r>
          </a:p>
          <a:p>
            <a:pPr marL="914400" lvl="1" indent="-457200">
              <a:spcBef>
                <a:spcPts val="1800"/>
              </a:spcBef>
              <a:buFont typeface="Arial" panose="020B0604020202020204" pitchFamily="34" charset="0"/>
              <a:buChar char="–"/>
            </a:pPr>
            <a:r>
              <a:rPr lang="en-US" sz="4000" dirty="0"/>
              <a:t>Computational intelligence-based optimization (CIO) </a:t>
            </a:r>
          </a:p>
          <a:p>
            <a:pPr marL="457200" indent="-457200">
              <a:spcBef>
                <a:spcPts val="1800"/>
              </a:spcBef>
              <a:buFont typeface="Arial" panose="020B0604020202020204" pitchFamily="34" charset="0"/>
              <a:buChar char="•"/>
            </a:pPr>
            <a:endParaRPr lang="en-US" sz="4000" dirty="0"/>
          </a:p>
        </p:txBody>
      </p:sp>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lIns="0">
            <a:normAutofit fontScale="92500" lnSpcReduction="20000"/>
          </a:bodyPr>
          <a:lstStyle/>
          <a:p>
            <a:r>
              <a:rPr lang="en-US"/>
              <a:t>TEAAS: accelerating OT&amp;E for autonomous systems</a:t>
            </a:r>
          </a:p>
        </p:txBody>
      </p:sp>
      <p:grpSp>
        <p:nvGrpSpPr>
          <p:cNvPr id="46" name="Group 45">
            <a:extLst>
              <a:ext uri="{FF2B5EF4-FFF2-40B4-BE49-F238E27FC236}">
                <a16:creationId xmlns:a16="http://schemas.microsoft.com/office/drawing/2014/main" id="{30543E7E-53D2-CFC9-91C6-9F3FFC4A28BE}"/>
              </a:ext>
            </a:extLst>
          </p:cNvPr>
          <p:cNvGrpSpPr/>
          <p:nvPr/>
        </p:nvGrpSpPr>
        <p:grpSpPr>
          <a:xfrm>
            <a:off x="17129058" y="1987956"/>
            <a:ext cx="6214614" cy="2104379"/>
            <a:chOff x="17632938" y="2096086"/>
            <a:chExt cx="6214614" cy="2104379"/>
          </a:xfrm>
        </p:grpSpPr>
        <p:sp>
          <p:nvSpPr>
            <p:cNvPr id="4" name="TextBox 3">
              <a:extLst>
                <a:ext uri="{FF2B5EF4-FFF2-40B4-BE49-F238E27FC236}">
                  <a16:creationId xmlns:a16="http://schemas.microsoft.com/office/drawing/2014/main" id="{A3D01ADC-A576-7797-FF43-DA16F0552719}"/>
                </a:ext>
              </a:extLst>
            </p:cNvPr>
            <p:cNvSpPr txBox="1"/>
            <p:nvPr/>
          </p:nvSpPr>
          <p:spPr>
            <a:xfrm>
              <a:off x="17632938" y="2251213"/>
              <a:ext cx="6214614"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endParaRPr lang="en-US" sz="2000"/>
            </a:p>
            <a:p>
              <a:pPr algn="l"/>
              <a:r>
                <a:rPr lang="en-US" sz="2000"/>
                <a:t>B. Persons, S. Snarski, N. Khan, “Test and Evaluation AI-enabled Autonomous Systems,” in proceedings of </a:t>
              </a:r>
              <a:r>
                <a:rPr lang="en-US" sz="2000" i="1"/>
                <a:t>AUVSI </a:t>
              </a:r>
              <a:r>
                <a:rPr lang="en-US" sz="2000" i="1" err="1"/>
                <a:t>Xponential</a:t>
              </a:r>
              <a:r>
                <a:rPr lang="en-US" sz="2000" i="1"/>
                <a:t> 2025, Technical Research &amp; Platform Development Track</a:t>
              </a:r>
              <a:r>
                <a:rPr lang="en-US" sz="2000"/>
                <a:t>, Houston, TX, 22 May 2025. </a:t>
              </a:r>
            </a:p>
            <a:p>
              <a:pPr marL="0" marR="0" indent="0" algn="l" defTabSz="825500" rtl="0" fontAlgn="auto" latinLnBrk="0" hangingPunct="0">
                <a:lnSpc>
                  <a:spcPct val="100000"/>
                </a:lnSpc>
                <a:spcBef>
                  <a:spcPts val="0"/>
                </a:spcBef>
                <a:spcAft>
                  <a:spcPts val="0"/>
                </a:spcAft>
                <a:buClrTx/>
                <a:buSzTx/>
                <a:buFontTx/>
                <a:buNone/>
                <a:tabLst/>
              </a:pPr>
              <a:endParaRPr kumimoji="0" lang="en-US" sz="2000" b="0" i="0" u="none" strike="noStrike" cap="none" spc="0" normalizeH="0" baseline="0">
                <a:ln>
                  <a:noFill/>
                </a:ln>
                <a:solidFill>
                  <a:srgbClr val="000000"/>
                </a:solidFill>
                <a:effectLst/>
                <a:uFillTx/>
                <a:latin typeface="+mn-lt"/>
                <a:ea typeface="+mn-ea"/>
                <a:cs typeface="+mn-cs"/>
                <a:sym typeface="Helvetica Light"/>
              </a:endParaRPr>
            </a:p>
          </p:txBody>
        </p:sp>
        <p:sp>
          <p:nvSpPr>
            <p:cNvPr id="45" name="TextBox 44">
              <a:extLst>
                <a:ext uri="{FF2B5EF4-FFF2-40B4-BE49-F238E27FC236}">
                  <a16:creationId xmlns:a16="http://schemas.microsoft.com/office/drawing/2014/main" id="{402B042C-C2A2-9081-39B5-5ECBBAAB2BF9}"/>
                </a:ext>
              </a:extLst>
            </p:cNvPr>
            <p:cNvSpPr txBox="1"/>
            <p:nvPr/>
          </p:nvSpPr>
          <p:spPr>
            <a:xfrm>
              <a:off x="17632938" y="2096086"/>
              <a:ext cx="788677"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000000"/>
                  </a:solidFill>
                  <a:effectLst/>
                  <a:uFillTx/>
                  <a:latin typeface="+mn-lt"/>
                  <a:ea typeface="+mn-ea"/>
                  <a:cs typeface="+mn-cs"/>
                  <a:sym typeface="Helvetica Light"/>
                </a:rPr>
                <a:t>2025</a:t>
              </a:r>
            </a:p>
          </p:txBody>
        </p:sp>
      </p:grpSp>
      <p:grpSp>
        <p:nvGrpSpPr>
          <p:cNvPr id="5" name="Group 4">
            <a:extLst>
              <a:ext uri="{FF2B5EF4-FFF2-40B4-BE49-F238E27FC236}">
                <a16:creationId xmlns:a16="http://schemas.microsoft.com/office/drawing/2014/main" id="{372335CD-2A5E-1AC7-C5E0-E09DC3E06B1A}"/>
              </a:ext>
            </a:extLst>
          </p:cNvPr>
          <p:cNvGrpSpPr/>
          <p:nvPr/>
        </p:nvGrpSpPr>
        <p:grpSpPr>
          <a:xfrm>
            <a:off x="13789152" y="3961650"/>
            <a:ext cx="10021824" cy="8620494"/>
            <a:chOff x="13789152" y="3961650"/>
            <a:chExt cx="10021824" cy="8620494"/>
          </a:xfrm>
        </p:grpSpPr>
        <p:sp>
          <p:nvSpPr>
            <p:cNvPr id="49" name="Rectangle: Rounded Corners 48">
              <a:extLst>
                <a:ext uri="{FF2B5EF4-FFF2-40B4-BE49-F238E27FC236}">
                  <a16:creationId xmlns:a16="http://schemas.microsoft.com/office/drawing/2014/main" id="{BB5FF12B-A007-E4AF-4623-B4A9F1B285DD}"/>
                </a:ext>
              </a:extLst>
            </p:cNvPr>
            <p:cNvSpPr/>
            <p:nvPr/>
          </p:nvSpPr>
          <p:spPr>
            <a:xfrm>
              <a:off x="13789152" y="4545278"/>
              <a:ext cx="10021824" cy="8036866"/>
            </a:xfrm>
            <a:prstGeom prst="roundRect">
              <a:avLst/>
            </a:prstGeom>
            <a:solidFill>
              <a:schemeClr val="tx2">
                <a:lumMod val="20000"/>
                <a:lumOff val="80000"/>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27" name="Graphic 26" descr="Cycle with people outline">
              <a:extLst>
                <a:ext uri="{FF2B5EF4-FFF2-40B4-BE49-F238E27FC236}">
                  <a16:creationId xmlns:a16="http://schemas.microsoft.com/office/drawing/2014/main" id="{1453120A-7EE6-0374-334F-B291BC02A7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126523" y="3961650"/>
              <a:ext cx="1964358" cy="1964358"/>
            </a:xfrm>
            <a:prstGeom prst="rect">
              <a:avLst/>
            </a:prstGeom>
          </p:spPr>
        </p:pic>
        <p:sp>
          <p:nvSpPr>
            <p:cNvPr id="34" name="Rectangle: Rounded Corners 33">
              <a:extLst>
                <a:ext uri="{FF2B5EF4-FFF2-40B4-BE49-F238E27FC236}">
                  <a16:creationId xmlns:a16="http://schemas.microsoft.com/office/drawing/2014/main" id="{A6157BE2-DE71-D91D-1278-BA36AEEC45D9}"/>
                </a:ext>
              </a:extLst>
            </p:cNvPr>
            <p:cNvSpPr/>
            <p:nvPr/>
          </p:nvSpPr>
          <p:spPr>
            <a:xfrm>
              <a:off x="14055939" y="7107597"/>
              <a:ext cx="3702320" cy="1900793"/>
            </a:xfrm>
            <a:prstGeom prst="roundRect">
              <a:avLst>
                <a:gd name="adj" fmla="val 29970"/>
              </a:avLst>
            </a:prstGeom>
            <a:blipFill rotWithShape="1">
              <a:blip r:embed="rId4"/>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a:ln>
                    <a:noFill/>
                  </a:ln>
                  <a:solidFill>
                    <a:srgbClr val="FFFFFF"/>
                  </a:solidFill>
                  <a:effectLst/>
                  <a:uFillTx/>
                  <a:latin typeface="+mn-lt"/>
                  <a:ea typeface="+mn-ea"/>
                  <a:cs typeface="+mn-cs"/>
                  <a:sym typeface="Helvetica Light"/>
                </a:rPr>
                <a:t>Search / optimization</a:t>
              </a:r>
            </a:p>
          </p:txBody>
        </p:sp>
        <p:sp>
          <p:nvSpPr>
            <p:cNvPr id="35" name="Arrow: Bent 34">
              <a:extLst>
                <a:ext uri="{FF2B5EF4-FFF2-40B4-BE49-F238E27FC236}">
                  <a16:creationId xmlns:a16="http://schemas.microsoft.com/office/drawing/2014/main" id="{9E079A2D-8D5B-6E58-3E95-D2696D898102}"/>
                </a:ext>
              </a:extLst>
            </p:cNvPr>
            <p:cNvSpPr/>
            <p:nvPr/>
          </p:nvSpPr>
          <p:spPr>
            <a:xfrm rot="10800000">
              <a:off x="22118935" y="10132415"/>
              <a:ext cx="932688" cy="950976"/>
            </a:xfrm>
            <a:prstGeom prst="bentArrow">
              <a:avLst/>
            </a:prstGeom>
            <a:blipFill rotWithShape="1">
              <a:blip r:embed="rId4"/>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36" name="Arrow: Bent 35">
              <a:extLst>
                <a:ext uri="{FF2B5EF4-FFF2-40B4-BE49-F238E27FC236}">
                  <a16:creationId xmlns:a16="http://schemas.microsoft.com/office/drawing/2014/main" id="{56BBEFD5-0B61-DC63-CB2B-B60514DC4D2F}"/>
                </a:ext>
              </a:extLst>
            </p:cNvPr>
            <p:cNvSpPr/>
            <p:nvPr/>
          </p:nvSpPr>
          <p:spPr>
            <a:xfrm rot="16200000">
              <a:off x="15901863" y="10141560"/>
              <a:ext cx="932688" cy="950976"/>
            </a:xfrm>
            <a:prstGeom prst="bentArrow">
              <a:avLst/>
            </a:prstGeom>
            <a:blipFill rotWithShape="1">
              <a:blip r:embed="rId4"/>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37" name="Arrow: Right 36">
              <a:extLst>
                <a:ext uri="{FF2B5EF4-FFF2-40B4-BE49-F238E27FC236}">
                  <a16:creationId xmlns:a16="http://schemas.microsoft.com/office/drawing/2014/main" id="{8C046D9B-BBE3-3361-1CE3-1E0A50B5562B}"/>
                </a:ext>
              </a:extLst>
            </p:cNvPr>
            <p:cNvSpPr/>
            <p:nvPr/>
          </p:nvSpPr>
          <p:spPr>
            <a:xfrm>
              <a:off x="18113071" y="7686804"/>
              <a:ext cx="950975" cy="500722"/>
            </a:xfrm>
            <a:prstGeom prst="rightArrow">
              <a:avLst/>
            </a:prstGeom>
            <a:blipFill rotWithShape="1">
              <a:blip r:embed="rId4"/>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38" name="TextBox 37">
              <a:extLst>
                <a:ext uri="{FF2B5EF4-FFF2-40B4-BE49-F238E27FC236}">
                  <a16:creationId xmlns:a16="http://schemas.microsoft.com/office/drawing/2014/main" id="{7983E735-0ACC-FC5E-49A9-DD7C77A38B4A}"/>
                </a:ext>
              </a:extLst>
            </p:cNvPr>
            <p:cNvSpPr txBox="1"/>
            <p:nvPr/>
          </p:nvSpPr>
          <p:spPr>
            <a:xfrm>
              <a:off x="18242854" y="6932600"/>
              <a:ext cx="38792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5000" b="0" i="1" u="none" strike="noStrike" cap="none" spc="0" normalizeH="0" baseline="0">
                  <a:ln>
                    <a:noFill/>
                  </a:ln>
                  <a:solidFill>
                    <a:srgbClr val="000000"/>
                  </a:solidFill>
                  <a:effectLst/>
                  <a:uFillTx/>
                  <a:latin typeface="Times New Roman" panose="02020603050405020304" pitchFamily="18" charset="0"/>
                  <a:cs typeface="Times New Roman" panose="02020603050405020304" pitchFamily="18" charset="0"/>
                  <a:sym typeface="Helvetica Light"/>
                </a:rPr>
                <a:t>x</a:t>
              </a:r>
            </a:p>
          </p:txBody>
        </p:sp>
        <p:sp>
          <p:nvSpPr>
            <p:cNvPr id="47" name="TextBox 46">
              <a:extLst>
                <a:ext uri="{FF2B5EF4-FFF2-40B4-BE49-F238E27FC236}">
                  <a16:creationId xmlns:a16="http://schemas.microsoft.com/office/drawing/2014/main" id="{1C186E52-2025-3DBA-B632-92B0446A9679}"/>
                </a:ext>
              </a:extLst>
            </p:cNvPr>
            <p:cNvSpPr txBox="1"/>
            <p:nvPr/>
          </p:nvSpPr>
          <p:spPr>
            <a:xfrm>
              <a:off x="13946211" y="5664736"/>
              <a:ext cx="2420613"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000"/>
                <a:t>s</a:t>
              </a:r>
              <a:r>
                <a:rPr kumimoji="0" lang="en-US" sz="2000" b="0" i="0" u="none" strike="noStrike" cap="none" spc="0" normalizeH="0" baseline="0">
                  <a:ln>
                    <a:noFill/>
                  </a:ln>
                  <a:solidFill>
                    <a:srgbClr val="000000"/>
                  </a:solidFill>
                  <a:effectLst/>
                  <a:uFillTx/>
                  <a:latin typeface="+mn-lt"/>
                  <a:ea typeface="+mn-ea"/>
                  <a:cs typeface="+mn-cs"/>
                  <a:sym typeface="Helvetica Light"/>
                </a:rPr>
                <a:t>takeholders-driven requirements</a:t>
              </a:r>
            </a:p>
          </p:txBody>
        </p:sp>
        <p:sp>
          <p:nvSpPr>
            <p:cNvPr id="48" name="TextBox 47">
              <a:extLst>
                <a:ext uri="{FF2B5EF4-FFF2-40B4-BE49-F238E27FC236}">
                  <a16:creationId xmlns:a16="http://schemas.microsoft.com/office/drawing/2014/main" id="{F5404978-E6E0-4F05-68C5-EE43736DF731}"/>
                </a:ext>
              </a:extLst>
            </p:cNvPr>
            <p:cNvSpPr txBox="1"/>
            <p:nvPr/>
          </p:nvSpPr>
          <p:spPr>
            <a:xfrm>
              <a:off x="16826052" y="4613854"/>
              <a:ext cx="332623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600" b="1" i="0" strike="noStrike" cap="none" spc="0" normalizeH="0" baseline="0">
                  <a:ln>
                    <a:noFill/>
                  </a:ln>
                  <a:solidFill>
                    <a:srgbClr val="000000"/>
                  </a:solidFill>
                  <a:effectLst/>
                  <a:uFillTx/>
                  <a:latin typeface="+mn-lt"/>
                  <a:ea typeface="+mn-ea"/>
                  <a:cs typeface="+mn-cs"/>
                  <a:sym typeface="Helvetica Light"/>
                </a:rPr>
                <a:t>TEAAS Concept</a:t>
              </a:r>
            </a:p>
          </p:txBody>
        </p:sp>
        <p:grpSp>
          <p:nvGrpSpPr>
            <p:cNvPr id="51" name="Group 50">
              <a:extLst>
                <a:ext uri="{FF2B5EF4-FFF2-40B4-BE49-F238E27FC236}">
                  <a16:creationId xmlns:a16="http://schemas.microsoft.com/office/drawing/2014/main" id="{1DE543C2-EC3E-B67A-F4A0-5D8433BC2293}"/>
                </a:ext>
              </a:extLst>
            </p:cNvPr>
            <p:cNvGrpSpPr/>
            <p:nvPr/>
          </p:nvGrpSpPr>
          <p:grpSpPr>
            <a:xfrm>
              <a:off x="15602970" y="8958828"/>
              <a:ext cx="1240725" cy="1163901"/>
              <a:chOff x="15542437" y="8885732"/>
              <a:chExt cx="1240725" cy="1163901"/>
            </a:xfrm>
          </p:grpSpPr>
          <p:sp>
            <p:nvSpPr>
              <p:cNvPr id="39" name="TextBox 38">
                <a:extLst>
                  <a:ext uri="{FF2B5EF4-FFF2-40B4-BE49-F238E27FC236}">
                    <a16:creationId xmlns:a16="http://schemas.microsoft.com/office/drawing/2014/main" id="{024EC765-4B8E-4B4E-0B31-E6C37A87A54D}"/>
                  </a:ext>
                </a:extLst>
              </p:cNvPr>
              <p:cNvSpPr txBox="1"/>
              <p:nvPr/>
            </p:nvSpPr>
            <p:spPr>
              <a:xfrm>
                <a:off x="15542437" y="9177599"/>
                <a:ext cx="1240725"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5000" b="0" i="1" u="none" strike="noStrike" cap="none" spc="0" normalizeH="0" baseline="0">
                    <a:ln>
                      <a:noFill/>
                    </a:ln>
                    <a:solidFill>
                      <a:srgbClr val="000000"/>
                    </a:solidFill>
                    <a:effectLst/>
                    <a:uFillTx/>
                    <a:latin typeface="Times New Roman" panose="02020603050405020304" pitchFamily="18" charset="0"/>
                    <a:cs typeface="Times New Roman" panose="02020603050405020304" pitchFamily="18" charset="0"/>
                    <a:sym typeface="Helvetica Light"/>
                  </a:rPr>
                  <a:t>F</a:t>
                </a:r>
                <a:r>
                  <a:rPr kumimoji="0" lang="en-US" sz="5000" b="0" i="0" u="none" strike="noStrike" cap="none" spc="0" normalizeH="0" baseline="0">
                    <a:ln>
                      <a:noFill/>
                    </a:ln>
                    <a:solidFill>
                      <a:srgbClr val="000000"/>
                    </a:solidFill>
                    <a:effectLst/>
                    <a:uFillTx/>
                    <a:latin typeface="Times New Roman" panose="02020603050405020304" pitchFamily="18" charset="0"/>
                    <a:cs typeface="Times New Roman" panose="02020603050405020304" pitchFamily="18" charset="0"/>
                    <a:sym typeface="Helvetica Light"/>
                  </a:rPr>
                  <a:t>(</a:t>
                </a:r>
                <a:r>
                  <a:rPr kumimoji="0" lang="en-US" sz="5000" b="0" i="1" u="none" strike="noStrike" cap="none" spc="0" normalizeH="0" baseline="0">
                    <a:ln>
                      <a:noFill/>
                    </a:ln>
                    <a:solidFill>
                      <a:srgbClr val="000000"/>
                    </a:solidFill>
                    <a:effectLst/>
                    <a:uFillTx/>
                    <a:latin typeface="Times New Roman" panose="02020603050405020304" pitchFamily="18" charset="0"/>
                    <a:cs typeface="Times New Roman" panose="02020603050405020304" pitchFamily="18" charset="0"/>
                    <a:sym typeface="Helvetica Light"/>
                  </a:rPr>
                  <a:t>x</a:t>
                </a:r>
                <a:r>
                  <a:rPr kumimoji="0" lang="en-US" sz="5000" b="0" i="0" u="none" strike="noStrike" cap="none" spc="0" normalizeH="0" baseline="0">
                    <a:ln>
                      <a:noFill/>
                    </a:ln>
                    <a:solidFill>
                      <a:srgbClr val="000000"/>
                    </a:solidFill>
                    <a:effectLst/>
                    <a:uFillTx/>
                    <a:latin typeface="Times New Roman" panose="02020603050405020304" pitchFamily="18" charset="0"/>
                    <a:cs typeface="Times New Roman" panose="02020603050405020304" pitchFamily="18" charset="0"/>
                    <a:sym typeface="Helvetica Light"/>
                  </a:rPr>
                  <a:t>)</a:t>
                </a:r>
              </a:p>
            </p:txBody>
          </p:sp>
          <p:sp>
            <p:nvSpPr>
              <p:cNvPr id="50" name="TextBox 49">
                <a:extLst>
                  <a:ext uri="{FF2B5EF4-FFF2-40B4-BE49-F238E27FC236}">
                    <a16:creationId xmlns:a16="http://schemas.microsoft.com/office/drawing/2014/main" id="{8B317F87-DDAF-D417-4D4E-371C759DFF2C}"/>
                  </a:ext>
                </a:extLst>
              </p:cNvPr>
              <p:cNvSpPr txBox="1"/>
              <p:nvPr/>
            </p:nvSpPr>
            <p:spPr>
              <a:xfrm>
                <a:off x="15686924" y="8885732"/>
                <a:ext cx="40395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5000" b="0" u="none" strike="noStrike" cap="none" spc="0" normalizeH="0" baseline="0">
                    <a:ln>
                      <a:noFill/>
                    </a:ln>
                    <a:solidFill>
                      <a:srgbClr val="000000"/>
                    </a:solidFill>
                    <a:effectLst/>
                    <a:uFillTx/>
                    <a:latin typeface="Times New Roman" panose="02020603050405020304" pitchFamily="18" charset="0"/>
                    <a:cs typeface="Times New Roman" panose="02020603050405020304" pitchFamily="18" charset="0"/>
                    <a:sym typeface="Helvetica Light"/>
                  </a:rPr>
                  <a:t>^</a:t>
                </a:r>
              </a:p>
            </p:txBody>
          </p:sp>
        </p:grpSp>
        <p:sp>
          <p:nvSpPr>
            <p:cNvPr id="52" name="TextBox 51">
              <a:extLst>
                <a:ext uri="{FF2B5EF4-FFF2-40B4-BE49-F238E27FC236}">
                  <a16:creationId xmlns:a16="http://schemas.microsoft.com/office/drawing/2014/main" id="{8F6DE9FF-BE2C-914A-BEBD-E9B4CD30926C}"/>
                </a:ext>
              </a:extLst>
            </p:cNvPr>
            <p:cNvSpPr txBox="1"/>
            <p:nvPr/>
          </p:nvSpPr>
          <p:spPr>
            <a:xfrm>
              <a:off x="20001834" y="5332495"/>
              <a:ext cx="275716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rgbClr val="000000"/>
                  </a:solidFill>
                  <a:effectLst/>
                  <a:uFillTx/>
                  <a:latin typeface="+mn-lt"/>
                  <a:ea typeface="+mn-ea"/>
                  <a:cs typeface="+mn-cs"/>
                  <a:sym typeface="Helvetica Light"/>
                </a:rPr>
                <a:t>Simulated scenarios</a:t>
              </a:r>
            </a:p>
          </p:txBody>
        </p:sp>
        <p:pic>
          <p:nvPicPr>
            <p:cNvPr id="60" name="Picture 59">
              <a:extLst>
                <a:ext uri="{FF2B5EF4-FFF2-40B4-BE49-F238E27FC236}">
                  <a16:creationId xmlns:a16="http://schemas.microsoft.com/office/drawing/2014/main" id="{877C4ED9-512C-C7BE-A2E1-749A5FC185B7}"/>
                </a:ext>
              </a:extLst>
            </p:cNvPr>
            <p:cNvPicPr>
              <a:picLocks noChangeAspect="1"/>
            </p:cNvPicPr>
            <p:nvPr/>
          </p:nvPicPr>
          <p:blipFill>
            <a:blip r:embed="rId5"/>
            <a:stretch>
              <a:fillRect/>
            </a:stretch>
          </p:blipFill>
          <p:spPr>
            <a:xfrm>
              <a:off x="17042023" y="9543499"/>
              <a:ext cx="4946415" cy="2918178"/>
            </a:xfrm>
            <a:prstGeom prst="rect">
              <a:avLst/>
            </a:prstGeom>
          </p:spPr>
        </p:pic>
        <p:sp>
          <p:nvSpPr>
            <p:cNvPr id="61" name="Arrow: Down 60">
              <a:extLst>
                <a:ext uri="{FF2B5EF4-FFF2-40B4-BE49-F238E27FC236}">
                  <a16:creationId xmlns:a16="http://schemas.microsoft.com/office/drawing/2014/main" id="{0BF5E1F6-AF40-9EA4-AD84-DD33CAADDEBE}"/>
                </a:ext>
              </a:extLst>
            </p:cNvPr>
            <p:cNvSpPr/>
            <p:nvPr/>
          </p:nvSpPr>
          <p:spPr>
            <a:xfrm rot="18357509">
              <a:off x="16619178" y="5729472"/>
              <a:ext cx="548640" cy="900371"/>
            </a:xfrm>
            <a:prstGeom prst="downArrow">
              <a:avLst/>
            </a:prstGeom>
            <a:solidFill>
              <a:schemeClr val="tx2">
                <a:lumMod val="60000"/>
                <a:lumOff val="40000"/>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14" name="Picture 13">
              <a:extLst>
                <a:ext uri="{FF2B5EF4-FFF2-40B4-BE49-F238E27FC236}">
                  <a16:creationId xmlns:a16="http://schemas.microsoft.com/office/drawing/2014/main" id="{7FCD6071-3D92-1DF4-5991-B17B5C685C06}"/>
                </a:ext>
              </a:extLst>
            </p:cNvPr>
            <p:cNvPicPr>
              <a:picLocks noChangeAspect="1"/>
            </p:cNvPicPr>
            <p:nvPr/>
          </p:nvPicPr>
          <p:blipFill>
            <a:blip r:embed="rId6"/>
            <a:stretch>
              <a:fillRect/>
            </a:stretch>
          </p:blipFill>
          <p:spPr>
            <a:xfrm>
              <a:off x="19478865" y="5834894"/>
              <a:ext cx="3864807" cy="3411835"/>
            </a:xfrm>
            <a:prstGeom prst="rect">
              <a:avLst/>
            </a:prstGeom>
          </p:spPr>
        </p:pic>
      </p:grpSp>
    </p:spTree>
    <p:extLst>
      <p:ext uri="{BB962C8B-B14F-4D97-AF65-F5344CB8AC3E}">
        <p14:creationId xmlns:p14="http://schemas.microsoft.com/office/powerpoint/2010/main" val="27409960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lIns="0">
            <a:normAutofit/>
          </a:bodyPr>
          <a:lstStyle/>
          <a:p>
            <a:r>
              <a:rPr lang="en-US"/>
              <a:t>Current TEAAS framework</a:t>
            </a:r>
          </a:p>
        </p:txBody>
      </p:sp>
      <p:pic>
        <p:nvPicPr>
          <p:cNvPr id="51" name="Picture 50">
            <a:extLst>
              <a:ext uri="{FF2B5EF4-FFF2-40B4-BE49-F238E27FC236}">
                <a16:creationId xmlns:a16="http://schemas.microsoft.com/office/drawing/2014/main" id="{6757D9CC-D02F-C9F1-0809-D83170774D63}"/>
              </a:ext>
            </a:extLst>
          </p:cNvPr>
          <p:cNvPicPr>
            <a:picLocks noChangeAspect="1"/>
          </p:cNvPicPr>
          <p:nvPr/>
        </p:nvPicPr>
        <p:blipFill>
          <a:blip r:embed="rId3"/>
          <a:stretch>
            <a:fillRect/>
          </a:stretch>
        </p:blipFill>
        <p:spPr>
          <a:xfrm>
            <a:off x="2135396" y="3432322"/>
            <a:ext cx="20617983" cy="8000787"/>
          </a:xfrm>
          <a:prstGeom prst="rect">
            <a:avLst/>
          </a:prstGeom>
          <a:solidFill>
            <a:schemeClr val="accent3">
              <a:lumMod val="20000"/>
              <a:lumOff val="80000"/>
            </a:schemeClr>
          </a:solidFill>
        </p:spPr>
      </p:pic>
      <p:sp>
        <p:nvSpPr>
          <p:cNvPr id="37" name="Callout: Bent Line with No Border 36">
            <a:extLst>
              <a:ext uri="{FF2B5EF4-FFF2-40B4-BE49-F238E27FC236}">
                <a16:creationId xmlns:a16="http://schemas.microsoft.com/office/drawing/2014/main" id="{575A5112-495E-71BE-45AB-C5928BD6A40D}"/>
              </a:ext>
            </a:extLst>
          </p:cNvPr>
          <p:cNvSpPr/>
          <p:nvPr/>
        </p:nvSpPr>
        <p:spPr>
          <a:xfrm>
            <a:off x="12444387" y="2143741"/>
            <a:ext cx="2249424" cy="964367"/>
          </a:xfrm>
          <a:prstGeom prst="callout2">
            <a:avLst>
              <a:gd name="adj1" fmla="val 18750"/>
              <a:gd name="adj2" fmla="val -8333"/>
              <a:gd name="adj3" fmla="val 18750"/>
              <a:gd name="adj4" fmla="val -16667"/>
              <a:gd name="adj5" fmla="val 183872"/>
              <a:gd name="adj6" fmla="val -66179"/>
            </a:avLst>
          </a:prstGeom>
          <a:solidFill>
            <a:schemeClr val="bg2">
              <a:lumMod val="50000"/>
            </a:schemeClr>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800">
                <a:solidFill>
                  <a:schemeClr val="accent2">
                    <a:lumMod val="20000"/>
                    <a:lumOff val="80000"/>
                  </a:schemeClr>
                </a:solidFill>
              </a:rPr>
              <a:t>s</a:t>
            </a:r>
            <a:r>
              <a:rPr kumimoji="0" lang="en-US" sz="2800" b="0" i="0" u="none" strike="noStrike" cap="none" spc="0" normalizeH="0" baseline="0">
                <a:ln>
                  <a:noFill/>
                </a:ln>
                <a:solidFill>
                  <a:schemeClr val="accent2">
                    <a:lumMod val="20000"/>
                    <a:lumOff val="80000"/>
                  </a:schemeClr>
                </a:solidFill>
                <a:effectLst/>
                <a:uFillTx/>
                <a:latin typeface="+mn-lt"/>
                <a:ea typeface="+mn-ea"/>
                <a:cs typeface="+mn-cs"/>
                <a:sym typeface="Helvetica Light"/>
              </a:rPr>
              <a:t>imulation realism</a:t>
            </a:r>
          </a:p>
        </p:txBody>
      </p:sp>
      <p:sp>
        <p:nvSpPr>
          <p:cNvPr id="38" name="Callout: Bent Line with No Border 37">
            <a:extLst>
              <a:ext uri="{FF2B5EF4-FFF2-40B4-BE49-F238E27FC236}">
                <a16:creationId xmlns:a16="http://schemas.microsoft.com/office/drawing/2014/main" id="{C91302FB-F585-4BFD-002F-316DDDE34725}"/>
              </a:ext>
            </a:extLst>
          </p:cNvPr>
          <p:cNvSpPr/>
          <p:nvPr/>
        </p:nvSpPr>
        <p:spPr>
          <a:xfrm>
            <a:off x="5499765" y="1942151"/>
            <a:ext cx="3045186" cy="964367"/>
          </a:xfrm>
          <a:prstGeom prst="callout2">
            <a:avLst>
              <a:gd name="adj1" fmla="val 27158"/>
              <a:gd name="adj2" fmla="val 105772"/>
              <a:gd name="adj3" fmla="val 27158"/>
              <a:gd name="adj4" fmla="val 117857"/>
              <a:gd name="adj5" fmla="val 131740"/>
              <a:gd name="adj6" fmla="val 140500"/>
            </a:avLst>
          </a:prstGeom>
          <a:solidFill>
            <a:schemeClr val="bg2">
              <a:lumMod val="50000"/>
            </a:schemeClr>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800">
                <a:solidFill>
                  <a:schemeClr val="accent2">
                    <a:lumMod val="20000"/>
                    <a:lumOff val="80000"/>
                  </a:schemeClr>
                </a:solidFill>
              </a:rPr>
              <a:t>s</a:t>
            </a:r>
            <a:r>
              <a:rPr kumimoji="0" lang="en-US" sz="2800" b="0" i="0" u="none" strike="noStrike" cap="none" spc="0" normalizeH="0" baseline="0">
                <a:ln>
                  <a:noFill/>
                </a:ln>
                <a:solidFill>
                  <a:schemeClr val="accent2">
                    <a:lumMod val="20000"/>
                    <a:lumOff val="80000"/>
                  </a:schemeClr>
                </a:solidFill>
                <a:effectLst/>
                <a:uFillTx/>
                <a:latin typeface="+mn-lt"/>
                <a:ea typeface="+mn-ea"/>
                <a:cs typeface="+mn-cs"/>
                <a:sym typeface="Helvetica Light"/>
              </a:rPr>
              <a:t>imulation infrastructure</a:t>
            </a:r>
          </a:p>
        </p:txBody>
      </p:sp>
      <p:sp>
        <p:nvSpPr>
          <p:cNvPr id="39" name="Callout: Bent Line with No Border 38">
            <a:extLst>
              <a:ext uri="{FF2B5EF4-FFF2-40B4-BE49-F238E27FC236}">
                <a16:creationId xmlns:a16="http://schemas.microsoft.com/office/drawing/2014/main" id="{424BC568-192B-BB77-199E-A6E3DC830B55}"/>
              </a:ext>
            </a:extLst>
          </p:cNvPr>
          <p:cNvSpPr/>
          <p:nvPr/>
        </p:nvSpPr>
        <p:spPr>
          <a:xfrm>
            <a:off x="452987" y="2129891"/>
            <a:ext cx="2670048" cy="964367"/>
          </a:xfrm>
          <a:prstGeom prst="callout2">
            <a:avLst>
              <a:gd name="adj1" fmla="val 60876"/>
              <a:gd name="adj2" fmla="val 105616"/>
              <a:gd name="adj3" fmla="val 82021"/>
              <a:gd name="adj4" fmla="val 117251"/>
              <a:gd name="adj5" fmla="val 120484"/>
              <a:gd name="adj6" fmla="val 122193"/>
            </a:avLst>
          </a:prstGeom>
          <a:solidFill>
            <a:schemeClr val="bg2">
              <a:lumMod val="50000"/>
            </a:schemeClr>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800">
                <a:solidFill>
                  <a:schemeClr val="accent2">
                    <a:lumMod val="20000"/>
                    <a:lumOff val="80000"/>
                  </a:schemeClr>
                </a:solidFill>
              </a:rPr>
              <a:t>o</a:t>
            </a:r>
            <a:r>
              <a:rPr kumimoji="0" lang="en-US" sz="2800" b="0" i="0" u="none" strike="noStrike" cap="none" spc="0" normalizeH="0" baseline="0">
                <a:ln>
                  <a:noFill/>
                </a:ln>
                <a:solidFill>
                  <a:schemeClr val="accent2">
                    <a:lumMod val="20000"/>
                    <a:lumOff val="80000"/>
                  </a:schemeClr>
                </a:solidFill>
                <a:effectLst/>
                <a:uFillTx/>
                <a:latin typeface="+mn-lt"/>
                <a:ea typeface="+mn-ea"/>
                <a:cs typeface="+mn-cs"/>
                <a:sym typeface="Helvetica Light"/>
              </a:rPr>
              <a:t>ptimization infrastructure</a:t>
            </a:r>
          </a:p>
        </p:txBody>
      </p:sp>
      <p:sp>
        <p:nvSpPr>
          <p:cNvPr id="40" name="Callout: Bent Line with No Border 39">
            <a:extLst>
              <a:ext uri="{FF2B5EF4-FFF2-40B4-BE49-F238E27FC236}">
                <a16:creationId xmlns:a16="http://schemas.microsoft.com/office/drawing/2014/main" id="{D354DBDC-526E-BE6F-72FF-A49610CA230E}"/>
              </a:ext>
            </a:extLst>
          </p:cNvPr>
          <p:cNvSpPr/>
          <p:nvPr/>
        </p:nvSpPr>
        <p:spPr>
          <a:xfrm>
            <a:off x="11609234" y="11631023"/>
            <a:ext cx="2655405" cy="964367"/>
          </a:xfrm>
          <a:prstGeom prst="callout2">
            <a:avLst>
              <a:gd name="adj1" fmla="val 18750"/>
              <a:gd name="adj2" fmla="val -8333"/>
              <a:gd name="adj3" fmla="val 18750"/>
              <a:gd name="adj4" fmla="val -16667"/>
              <a:gd name="adj5" fmla="val -61476"/>
              <a:gd name="adj6" fmla="val -47584"/>
            </a:avLst>
          </a:prstGeom>
          <a:solidFill>
            <a:schemeClr val="bg2">
              <a:lumMod val="50000"/>
            </a:schemeClr>
          </a:solidFill>
          <a:ln w="127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800">
                <a:solidFill>
                  <a:schemeClr val="accent2">
                    <a:lumMod val="20000"/>
                    <a:lumOff val="80000"/>
                  </a:schemeClr>
                </a:solidFill>
              </a:rPr>
              <a:t>uncertainty quantification</a:t>
            </a:r>
          </a:p>
        </p:txBody>
      </p:sp>
      <p:sp>
        <p:nvSpPr>
          <p:cNvPr id="42" name="TextBox 41">
            <a:extLst>
              <a:ext uri="{FF2B5EF4-FFF2-40B4-BE49-F238E27FC236}">
                <a16:creationId xmlns:a16="http://schemas.microsoft.com/office/drawing/2014/main" id="{C0223139-6F57-0A10-9B79-1B74E8F8EA6B}"/>
              </a:ext>
            </a:extLst>
          </p:cNvPr>
          <p:cNvSpPr txBox="1"/>
          <p:nvPr/>
        </p:nvSpPr>
        <p:spPr>
          <a:xfrm>
            <a:off x="18711111" y="2700862"/>
            <a:ext cx="283891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200" i="0" u="none" strike="noStrike" cap="none" spc="0" normalizeH="0" baseline="0">
                <a:ln>
                  <a:noFill/>
                </a:ln>
                <a:solidFill>
                  <a:srgbClr val="000000"/>
                </a:solidFill>
                <a:effectLst/>
                <a:uFillTx/>
                <a:latin typeface="+mn-lt"/>
                <a:ea typeface="+mn-ea"/>
                <a:cs typeface="+mn-cs"/>
                <a:sym typeface="Helvetica Light"/>
              </a:rPr>
              <a:t>Output artifacts</a:t>
            </a:r>
          </a:p>
        </p:txBody>
      </p:sp>
      <p:grpSp>
        <p:nvGrpSpPr>
          <p:cNvPr id="2" name="Group 1">
            <a:extLst>
              <a:ext uri="{FF2B5EF4-FFF2-40B4-BE49-F238E27FC236}">
                <a16:creationId xmlns:a16="http://schemas.microsoft.com/office/drawing/2014/main" id="{481B06F3-625C-3447-D9A2-CC0739B05FDA}"/>
              </a:ext>
            </a:extLst>
          </p:cNvPr>
          <p:cNvGrpSpPr/>
          <p:nvPr/>
        </p:nvGrpSpPr>
        <p:grpSpPr>
          <a:xfrm>
            <a:off x="166259" y="11433109"/>
            <a:ext cx="4460497" cy="1464362"/>
            <a:chOff x="166259" y="11433109"/>
            <a:chExt cx="4460497" cy="1464362"/>
          </a:xfrm>
        </p:grpSpPr>
        <p:pic>
          <p:nvPicPr>
            <p:cNvPr id="41" name="Graphic 40" descr="Cycle with people outline">
              <a:extLst>
                <a:ext uri="{FF2B5EF4-FFF2-40B4-BE49-F238E27FC236}">
                  <a16:creationId xmlns:a16="http://schemas.microsoft.com/office/drawing/2014/main" id="{408CFCF4-304A-D64E-4246-B55785570A7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6259" y="11433109"/>
              <a:ext cx="1464362" cy="1464362"/>
            </a:xfrm>
            <a:prstGeom prst="rect">
              <a:avLst/>
            </a:prstGeom>
          </p:spPr>
        </p:pic>
        <p:sp>
          <p:nvSpPr>
            <p:cNvPr id="43" name="TextBox 42">
              <a:extLst>
                <a:ext uri="{FF2B5EF4-FFF2-40B4-BE49-F238E27FC236}">
                  <a16:creationId xmlns:a16="http://schemas.microsoft.com/office/drawing/2014/main" id="{1AECD6A1-20CF-C611-802B-BBE062D7A713}"/>
                </a:ext>
              </a:extLst>
            </p:cNvPr>
            <p:cNvSpPr txBox="1"/>
            <p:nvPr/>
          </p:nvSpPr>
          <p:spPr>
            <a:xfrm>
              <a:off x="2098820" y="11531099"/>
              <a:ext cx="2527936"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tabLst/>
              </a:pPr>
              <a:r>
                <a:rPr kumimoji="0" lang="en-US" sz="2400" b="0" i="0" u="none" strike="noStrike" cap="none" spc="0" normalizeH="0" baseline="0">
                  <a:ln>
                    <a:noFill/>
                  </a:ln>
                  <a:solidFill>
                    <a:srgbClr val="000000"/>
                  </a:solidFill>
                  <a:effectLst/>
                  <a:uFillTx/>
                  <a:latin typeface="+mn-lt"/>
                  <a:ea typeface="+mn-ea"/>
                  <a:cs typeface="+mn-cs"/>
                  <a:sym typeface="Helvetica Light"/>
                </a:rPr>
                <a:t>Scenario definition</a:t>
              </a:r>
            </a:p>
            <a:p>
              <a:pPr marR="0" algn="l" defTabSz="825500" rtl="0" fontAlgn="auto" latinLnBrk="0" hangingPunct="0">
                <a:lnSpc>
                  <a:spcPct val="100000"/>
                </a:lnSpc>
                <a:spcBef>
                  <a:spcPts val="0"/>
                </a:spcBef>
                <a:spcAft>
                  <a:spcPts val="0"/>
                </a:spcAft>
                <a:buClrTx/>
                <a:buSzTx/>
                <a:tabLst/>
              </a:pPr>
              <a:r>
                <a:rPr lang="en-US" sz="2400"/>
                <a:t>Failure definition</a:t>
              </a:r>
            </a:p>
            <a:p>
              <a:pPr marR="0" algn="l" defTabSz="825500" rtl="0" fontAlgn="auto" latinLnBrk="0" hangingPunct="0">
                <a:lnSpc>
                  <a:spcPct val="100000"/>
                </a:lnSpc>
                <a:spcBef>
                  <a:spcPts val="0"/>
                </a:spcBef>
                <a:spcAft>
                  <a:spcPts val="0"/>
                </a:spcAft>
                <a:buClrTx/>
                <a:buSzTx/>
                <a:tabLst/>
              </a:pPr>
              <a:r>
                <a:rPr kumimoji="0" lang="en-US" sz="2400" b="0" i="0" u="none" strike="noStrike" cap="none" spc="0" normalizeH="0" baseline="0">
                  <a:ln>
                    <a:noFill/>
                  </a:ln>
                  <a:solidFill>
                    <a:srgbClr val="000000"/>
                  </a:solidFill>
                  <a:effectLst/>
                  <a:uFillTx/>
                  <a:latin typeface="+mn-lt"/>
                  <a:ea typeface="+mn-ea"/>
                  <a:cs typeface="+mn-cs"/>
                  <a:sym typeface="Helvetica Light"/>
                </a:rPr>
                <a:t>Output artifacts</a:t>
              </a:r>
            </a:p>
          </p:txBody>
        </p:sp>
        <p:sp>
          <p:nvSpPr>
            <p:cNvPr id="44" name="Arrow: Right 43">
              <a:extLst>
                <a:ext uri="{FF2B5EF4-FFF2-40B4-BE49-F238E27FC236}">
                  <a16:creationId xmlns:a16="http://schemas.microsoft.com/office/drawing/2014/main" id="{50DCE5A0-415E-7D47-E0EF-7903EC4C7354}"/>
                </a:ext>
              </a:extLst>
            </p:cNvPr>
            <p:cNvSpPr/>
            <p:nvPr/>
          </p:nvSpPr>
          <p:spPr>
            <a:xfrm>
              <a:off x="1476425" y="11811454"/>
              <a:ext cx="504775" cy="603504"/>
            </a:xfrm>
            <a:prstGeom prst="rightArrow">
              <a:avLst/>
            </a:prstGeom>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grpSp>
    </p:spTree>
    <p:extLst>
      <p:ext uri="{BB962C8B-B14F-4D97-AF65-F5344CB8AC3E}">
        <p14:creationId xmlns:p14="http://schemas.microsoft.com/office/powerpoint/2010/main" val="27409960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40" grpId="0" animBg="1"/>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E23D10-F193-A0CA-074F-B3096F126F00}"/>
              </a:ext>
            </a:extLst>
          </p:cNvPr>
          <p:cNvSpPr>
            <a:spLocks noGrp="1"/>
          </p:cNvSpPr>
          <p:nvPr>
            <p:ph type="body" sz="quarter" idx="10"/>
          </p:nvPr>
        </p:nvSpPr>
        <p:spPr>
          <a:xfrm>
            <a:off x="1981201" y="2479920"/>
            <a:ext cx="10210799" cy="10004425"/>
          </a:xfrm>
        </p:spPr>
        <p:txBody>
          <a:bodyPr lIns="0" tIns="0" rIns="0" bIns="0">
            <a:normAutofit fontScale="92500"/>
          </a:bodyPr>
          <a:lstStyle/>
          <a:p>
            <a:pPr marL="457200" indent="-457200">
              <a:spcBef>
                <a:spcPts val="1800"/>
              </a:spcBef>
              <a:buFont typeface="Arial" panose="020B0604020202020204" pitchFamily="34" charset="0"/>
              <a:buChar char="•"/>
            </a:pPr>
            <a:r>
              <a:rPr lang="en-US"/>
              <a:t>Computational intelligence-based optimization (CIO) </a:t>
            </a:r>
          </a:p>
          <a:p>
            <a:pPr marL="914400" lvl="1" indent="-457200">
              <a:lnSpc>
                <a:spcPct val="120000"/>
              </a:lnSpc>
              <a:spcBef>
                <a:spcPts val="1800"/>
              </a:spcBef>
              <a:buFont typeface="Arial" panose="020B0604020202020204" pitchFamily="34" charset="0"/>
              <a:buChar char="–"/>
            </a:pPr>
            <a:r>
              <a:rPr lang="en-US" sz="4100"/>
              <a:t>Uses nature-inspired and learning-based methods (e.g., genetic algorithms, neural networks, fuzzy logic, particle swarms)</a:t>
            </a:r>
          </a:p>
          <a:p>
            <a:pPr marL="914400" lvl="1" indent="-457200">
              <a:lnSpc>
                <a:spcPct val="120000"/>
              </a:lnSpc>
              <a:spcBef>
                <a:spcPts val="1800"/>
              </a:spcBef>
              <a:buFont typeface="Arial" panose="020B0604020202020204" pitchFamily="34" charset="0"/>
              <a:buChar char="–"/>
            </a:pPr>
            <a:r>
              <a:rPr lang="en-US" sz="4100"/>
              <a:t>Goal: find the best or near-best solution under constraints</a:t>
            </a:r>
          </a:p>
          <a:p>
            <a:pPr marL="914400" lvl="1" indent="-457200">
              <a:lnSpc>
                <a:spcPct val="120000"/>
              </a:lnSpc>
              <a:spcBef>
                <a:spcPts val="1800"/>
              </a:spcBef>
              <a:buFont typeface="Arial" panose="020B0604020202020204" pitchFamily="34" charset="0"/>
              <a:buChar char="–"/>
            </a:pPr>
            <a:r>
              <a:rPr lang="en-US" sz="4100"/>
              <a:t>Used on hard real-world problems where classical optimization struggles</a:t>
            </a:r>
          </a:p>
          <a:p>
            <a:pPr marL="457200" indent="-457200">
              <a:spcBef>
                <a:spcPts val="1800"/>
              </a:spcBef>
              <a:buFont typeface="Arial" panose="020B0604020202020204" pitchFamily="34" charset="0"/>
              <a:buChar char="•"/>
            </a:pPr>
            <a:r>
              <a:rPr lang="en-US"/>
              <a:t>We implemented a toolbox with several customized algorithms (</a:t>
            </a:r>
            <a:r>
              <a:rPr lang="en-US" err="1"/>
              <a:t>jDE</a:t>
            </a:r>
            <a:r>
              <a:rPr lang="en-US"/>
              <a:t>, PSO, MAB, …) for TEAAS integration</a:t>
            </a:r>
          </a:p>
        </p:txBody>
      </p:sp>
      <p:sp>
        <p:nvSpPr>
          <p:cNvPr id="3" name="Text Placeholder 2">
            <a:extLst>
              <a:ext uri="{FF2B5EF4-FFF2-40B4-BE49-F238E27FC236}">
                <a16:creationId xmlns:a16="http://schemas.microsoft.com/office/drawing/2014/main" id="{6FFEDD4A-AFCA-2CE6-FC51-BCB09D2D507E}"/>
              </a:ext>
            </a:extLst>
          </p:cNvPr>
          <p:cNvSpPr>
            <a:spLocks noGrp="1"/>
          </p:cNvSpPr>
          <p:nvPr>
            <p:ph type="body" sz="quarter" idx="11"/>
          </p:nvPr>
        </p:nvSpPr>
        <p:spPr/>
        <p:txBody>
          <a:bodyPr/>
          <a:lstStyle/>
          <a:p>
            <a:r>
              <a:rPr lang="en-US"/>
              <a:t>Optimization infrastructure</a:t>
            </a:r>
          </a:p>
        </p:txBody>
      </p:sp>
      <p:pic>
        <p:nvPicPr>
          <p:cNvPr id="5" name="Picture 4">
            <a:extLst>
              <a:ext uri="{FF2B5EF4-FFF2-40B4-BE49-F238E27FC236}">
                <a16:creationId xmlns:a16="http://schemas.microsoft.com/office/drawing/2014/main" id="{0674BA0A-FB3F-D6DA-7C4D-C7EF4E6A7453}"/>
              </a:ext>
            </a:extLst>
          </p:cNvPr>
          <p:cNvPicPr>
            <a:picLocks noChangeAspect="1"/>
          </p:cNvPicPr>
          <p:nvPr/>
        </p:nvPicPr>
        <p:blipFill>
          <a:blip r:embed="rId3"/>
          <a:stretch>
            <a:fillRect/>
          </a:stretch>
        </p:blipFill>
        <p:spPr>
          <a:xfrm>
            <a:off x="17370515" y="2096086"/>
            <a:ext cx="6773499" cy="6773499"/>
          </a:xfrm>
          <a:prstGeom prst="rect">
            <a:avLst/>
          </a:prstGeom>
        </p:spPr>
      </p:pic>
      <p:pic>
        <p:nvPicPr>
          <p:cNvPr id="7" name="Picture 6">
            <a:extLst>
              <a:ext uri="{FF2B5EF4-FFF2-40B4-BE49-F238E27FC236}">
                <a16:creationId xmlns:a16="http://schemas.microsoft.com/office/drawing/2014/main" id="{18664FCB-2FA7-6F48-0E4E-B9A34B0D66F0}"/>
              </a:ext>
            </a:extLst>
          </p:cNvPr>
          <p:cNvPicPr>
            <a:picLocks noChangeAspect="1"/>
          </p:cNvPicPr>
          <p:nvPr/>
        </p:nvPicPr>
        <p:blipFill>
          <a:blip r:embed="rId4"/>
          <a:srcRect b="56366"/>
          <a:stretch>
            <a:fillRect/>
          </a:stretch>
        </p:blipFill>
        <p:spPr>
          <a:xfrm>
            <a:off x="13350165" y="2066867"/>
            <a:ext cx="4096512" cy="3285768"/>
          </a:xfrm>
          <a:prstGeom prst="rect">
            <a:avLst/>
          </a:prstGeom>
        </p:spPr>
      </p:pic>
      <p:grpSp>
        <p:nvGrpSpPr>
          <p:cNvPr id="14" name="Group 13">
            <a:extLst>
              <a:ext uri="{FF2B5EF4-FFF2-40B4-BE49-F238E27FC236}">
                <a16:creationId xmlns:a16="http://schemas.microsoft.com/office/drawing/2014/main" id="{607E3494-16A3-2213-0653-40DC70C6219C}"/>
              </a:ext>
            </a:extLst>
          </p:cNvPr>
          <p:cNvGrpSpPr/>
          <p:nvPr/>
        </p:nvGrpSpPr>
        <p:grpSpPr>
          <a:xfrm>
            <a:off x="16804430" y="8714949"/>
            <a:ext cx="7339584" cy="3698202"/>
            <a:chOff x="12192000" y="6455664"/>
            <a:chExt cx="11650701" cy="5870448"/>
          </a:xfrm>
        </p:grpSpPr>
        <p:pic>
          <p:nvPicPr>
            <p:cNvPr id="10" name="Picture 9">
              <a:extLst>
                <a:ext uri="{FF2B5EF4-FFF2-40B4-BE49-F238E27FC236}">
                  <a16:creationId xmlns:a16="http://schemas.microsoft.com/office/drawing/2014/main" id="{3EE55691-0154-219F-1FC9-A1AA8E2F9D59}"/>
                </a:ext>
              </a:extLst>
            </p:cNvPr>
            <p:cNvPicPr>
              <a:picLocks noChangeAspect="1"/>
            </p:cNvPicPr>
            <p:nvPr/>
          </p:nvPicPr>
          <p:blipFill>
            <a:blip r:embed="rId5"/>
            <a:srcRect t="4325"/>
            <a:stretch>
              <a:fillRect/>
            </a:stretch>
          </p:blipFill>
          <p:spPr>
            <a:xfrm>
              <a:off x="12192000" y="6455664"/>
              <a:ext cx="11650701" cy="5824066"/>
            </a:xfrm>
            <a:prstGeom prst="rect">
              <a:avLst/>
            </a:prstGeom>
          </p:spPr>
        </p:pic>
        <p:sp>
          <p:nvSpPr>
            <p:cNvPr id="11" name="Rectangle 10">
              <a:extLst>
                <a:ext uri="{FF2B5EF4-FFF2-40B4-BE49-F238E27FC236}">
                  <a16:creationId xmlns:a16="http://schemas.microsoft.com/office/drawing/2014/main" id="{185E8142-A64B-5F10-B883-F51C5E92459E}"/>
                </a:ext>
              </a:extLst>
            </p:cNvPr>
            <p:cNvSpPr/>
            <p:nvPr/>
          </p:nvSpPr>
          <p:spPr>
            <a:xfrm>
              <a:off x="14959584" y="11134725"/>
              <a:ext cx="530352" cy="78905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Rectangle 11">
              <a:extLst>
                <a:ext uri="{FF2B5EF4-FFF2-40B4-BE49-F238E27FC236}">
                  <a16:creationId xmlns:a16="http://schemas.microsoft.com/office/drawing/2014/main" id="{F5E08D68-2C60-C5EC-804A-6F931266D5D3}"/>
                </a:ext>
              </a:extLst>
            </p:cNvPr>
            <p:cNvSpPr/>
            <p:nvPr/>
          </p:nvSpPr>
          <p:spPr>
            <a:xfrm>
              <a:off x="15264384" y="11537061"/>
              <a:ext cx="530352" cy="78905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3" name="Rectangle 12">
              <a:extLst>
                <a:ext uri="{FF2B5EF4-FFF2-40B4-BE49-F238E27FC236}">
                  <a16:creationId xmlns:a16="http://schemas.microsoft.com/office/drawing/2014/main" id="{66B71B0C-FA96-921B-8EE6-08BC87338DFE}"/>
                </a:ext>
              </a:extLst>
            </p:cNvPr>
            <p:cNvSpPr/>
            <p:nvPr/>
          </p:nvSpPr>
          <p:spPr>
            <a:xfrm>
              <a:off x="22137624" y="10061829"/>
              <a:ext cx="978408" cy="125132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9" name="Picture 8">
            <a:extLst>
              <a:ext uri="{FF2B5EF4-FFF2-40B4-BE49-F238E27FC236}">
                <a16:creationId xmlns:a16="http://schemas.microsoft.com/office/drawing/2014/main" id="{BC05408A-97D2-5559-5A5A-1EB4E7527BD0}"/>
              </a:ext>
            </a:extLst>
          </p:cNvPr>
          <p:cNvPicPr>
            <a:picLocks noChangeAspect="1"/>
          </p:cNvPicPr>
          <p:nvPr/>
        </p:nvPicPr>
        <p:blipFill>
          <a:blip r:embed="rId6"/>
          <a:srcRect r="10849"/>
          <a:stretch>
            <a:fillRect/>
          </a:stretch>
        </p:blipFill>
        <p:spPr>
          <a:xfrm>
            <a:off x="12338005" y="5736469"/>
            <a:ext cx="5108672" cy="4443747"/>
          </a:xfrm>
          <a:prstGeom prst="rect">
            <a:avLst/>
          </a:prstGeom>
        </p:spPr>
      </p:pic>
    </p:spTree>
    <p:extLst>
      <p:ext uri="{BB962C8B-B14F-4D97-AF65-F5344CB8AC3E}">
        <p14:creationId xmlns:p14="http://schemas.microsoft.com/office/powerpoint/2010/main" val="313459185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7F6A0B-205C-F076-750A-FF07DC262D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20525" y="4882897"/>
            <a:ext cx="12446013" cy="7778758"/>
          </a:xfrm>
          <a:prstGeom prst="rect">
            <a:avLst/>
          </a:prstGeom>
        </p:spPr>
      </p:pic>
      <p:sp>
        <p:nvSpPr>
          <p:cNvPr id="2" name="Text Placeholder 1">
            <a:extLst>
              <a:ext uri="{FF2B5EF4-FFF2-40B4-BE49-F238E27FC236}">
                <a16:creationId xmlns:a16="http://schemas.microsoft.com/office/drawing/2014/main" id="{770BA921-152C-40AE-B100-054527BC45BB}"/>
              </a:ext>
            </a:extLst>
          </p:cNvPr>
          <p:cNvSpPr>
            <a:spLocks noGrp="1"/>
          </p:cNvSpPr>
          <p:nvPr>
            <p:ph type="body" sz="quarter" idx="10"/>
          </p:nvPr>
        </p:nvSpPr>
        <p:spPr>
          <a:xfrm>
            <a:off x="1981202" y="2479920"/>
            <a:ext cx="9406991" cy="10004425"/>
          </a:xfrm>
        </p:spPr>
        <p:txBody>
          <a:bodyPr lIns="0" tIns="0" rIns="0" bIns="0">
            <a:normAutofit fontScale="85000" lnSpcReduction="20000"/>
          </a:bodyPr>
          <a:lstStyle/>
          <a:p>
            <a:pPr marL="457200" indent="-457200">
              <a:spcBef>
                <a:spcPts val="1800"/>
              </a:spcBef>
              <a:buFont typeface="Arial" panose="020B0604020202020204" pitchFamily="34" charset="0"/>
              <a:buChar char="•"/>
            </a:pPr>
            <a:r>
              <a:rPr lang="en-US" dirty="0"/>
              <a:t>Based on NVIDIA’s Isaac Sim/Lab: open-source platform for creating, testing, and training AI-powered robots in realistic virtual environments</a:t>
            </a:r>
          </a:p>
          <a:p>
            <a:pPr marL="914400" lvl="1" indent="-457200">
              <a:spcBef>
                <a:spcPts val="1800"/>
              </a:spcBef>
              <a:buFont typeface="Arial" panose="020B0604020202020204" pitchFamily="34" charset="0"/>
              <a:buChar char="–"/>
            </a:pPr>
            <a:r>
              <a:rPr lang="en-US" sz="4000" dirty="0"/>
              <a:t>GPU-accelerated multi-physics </a:t>
            </a:r>
          </a:p>
          <a:p>
            <a:pPr marL="914400" lvl="1" indent="-457200">
              <a:spcBef>
                <a:spcPts val="1800"/>
              </a:spcBef>
              <a:buFont typeface="Arial" panose="020B0604020202020204" pitchFamily="34" charset="0"/>
              <a:buChar char="–"/>
            </a:pPr>
            <a:r>
              <a:rPr lang="en-US" sz="4000" dirty="0"/>
              <a:t>Supports accurate simulation of robots and sensors, including cameras and LiDAR</a:t>
            </a:r>
          </a:p>
          <a:p>
            <a:pPr marL="914400" lvl="1" indent="-457200">
              <a:spcBef>
                <a:spcPts val="1800"/>
              </a:spcBef>
              <a:buFont typeface="Arial" panose="020B0604020202020204" pitchFamily="34" charset="0"/>
              <a:buChar char="–"/>
            </a:pPr>
            <a:r>
              <a:rPr lang="en-US" sz="4000" dirty="0"/>
              <a:t>Imports robotic systems from common formats (e.g., URDF, MJCF, CAD)</a:t>
            </a:r>
          </a:p>
          <a:p>
            <a:pPr marL="914400" lvl="1" indent="-457200">
              <a:spcBef>
                <a:spcPts val="1800"/>
              </a:spcBef>
              <a:buFont typeface="Arial" panose="020B0604020202020204" pitchFamily="34" charset="0"/>
              <a:buChar char="–"/>
            </a:pPr>
            <a:r>
              <a:rPr lang="en-US" sz="4000" dirty="0"/>
              <a:t>Integrates with ROS</a:t>
            </a:r>
          </a:p>
          <a:p>
            <a:pPr marL="457200" indent="-457200">
              <a:spcBef>
                <a:spcPts val="1800"/>
              </a:spcBef>
              <a:buFont typeface="Arial" panose="020B0604020202020204" pitchFamily="34" charset="0"/>
              <a:buChar char="•"/>
            </a:pPr>
            <a:r>
              <a:rPr lang="en-US" b="1" dirty="0"/>
              <a:t>Typical use</a:t>
            </a:r>
            <a:r>
              <a:rPr lang="en-US" dirty="0"/>
              <a:t>: vary (train) the AUT in a given environment</a:t>
            </a:r>
          </a:p>
          <a:p>
            <a:pPr marL="457200" indent="-457200">
              <a:spcBef>
                <a:spcPts val="1800"/>
              </a:spcBef>
              <a:buFont typeface="Arial" panose="020B0604020202020204" pitchFamily="34" charset="0"/>
              <a:buChar char="•"/>
            </a:pPr>
            <a:r>
              <a:rPr lang="en-US" b="1" dirty="0"/>
              <a:t>Our use</a:t>
            </a:r>
            <a:r>
              <a:rPr lang="en-US" dirty="0"/>
              <a:t>: vary the environment for a given AUT</a:t>
            </a:r>
          </a:p>
          <a:p>
            <a:pPr marL="457200" indent="-457200">
              <a:spcBef>
                <a:spcPts val="1800"/>
              </a:spcBef>
              <a:buFont typeface="Arial" panose="020B0604020202020204" pitchFamily="34" charset="0"/>
              <a:buChar char="•"/>
            </a:pPr>
            <a:r>
              <a:rPr lang="en-US" b="1" dirty="0"/>
              <a:t>1000s</a:t>
            </a:r>
            <a:r>
              <a:rPr lang="en-US" dirty="0"/>
              <a:t> of concurrent simulations possible on a single GPU</a:t>
            </a:r>
          </a:p>
        </p:txBody>
      </p:sp>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lIns="0">
            <a:normAutofit/>
          </a:bodyPr>
          <a:lstStyle/>
          <a:p>
            <a:r>
              <a:rPr lang="en-US"/>
              <a:t>Simulation infrastructure</a:t>
            </a:r>
          </a:p>
        </p:txBody>
      </p:sp>
      <p:pic>
        <p:nvPicPr>
          <p:cNvPr id="8" name="Picture 7" descr="Robot Assets — Isaac Sim Documentation">
            <a:extLst>
              <a:ext uri="{FF2B5EF4-FFF2-40B4-BE49-F238E27FC236}">
                <a16:creationId xmlns:a16="http://schemas.microsoft.com/office/drawing/2014/main" id="{34584092-74EA-636D-393A-C503D5C02DED}"/>
              </a:ext>
            </a:extLst>
          </p:cNvPr>
          <p:cNvPicPr>
            <a:picLocks noChangeAspect="1"/>
          </p:cNvPicPr>
          <p:nvPr/>
        </p:nvPicPr>
        <p:blipFill>
          <a:blip r:embed="rId4"/>
          <a:stretch>
            <a:fillRect/>
          </a:stretch>
        </p:blipFill>
        <p:spPr>
          <a:xfrm>
            <a:off x="14813822" y="2096086"/>
            <a:ext cx="6549887" cy="3684311"/>
          </a:xfrm>
          <a:prstGeom prst="rect">
            <a:avLst/>
          </a:prstGeom>
        </p:spPr>
      </p:pic>
    </p:spTree>
    <p:extLst>
      <p:ext uri="{BB962C8B-B14F-4D97-AF65-F5344CB8AC3E}">
        <p14:creationId xmlns:p14="http://schemas.microsoft.com/office/powerpoint/2010/main" val="27409960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5F8D965-711D-ADA7-C7D3-25D1E64603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8053617"/>
            <a:ext cx="3743876" cy="4746913"/>
          </a:xfrm>
          <a:prstGeom prst="rect">
            <a:avLst/>
          </a:prstGeom>
        </p:spPr>
      </p:pic>
      <p:sp>
        <p:nvSpPr>
          <p:cNvPr id="2" name="Text Placeholder 1">
            <a:extLst>
              <a:ext uri="{FF2B5EF4-FFF2-40B4-BE49-F238E27FC236}">
                <a16:creationId xmlns:a16="http://schemas.microsoft.com/office/drawing/2014/main" id="{E6042F22-618F-8ED2-A13E-CD2FA95CE9F3}"/>
              </a:ext>
            </a:extLst>
          </p:cNvPr>
          <p:cNvSpPr>
            <a:spLocks noGrp="1"/>
          </p:cNvSpPr>
          <p:nvPr>
            <p:ph type="body" sz="quarter" idx="10"/>
          </p:nvPr>
        </p:nvSpPr>
        <p:spPr>
          <a:xfrm>
            <a:off x="1981200" y="2479920"/>
            <a:ext cx="12307177" cy="5703754"/>
          </a:xfrm>
        </p:spPr>
        <p:txBody>
          <a:bodyPr lIns="0" tIns="0" rIns="0" bIns="0">
            <a:normAutofit fontScale="85000" lnSpcReduction="20000"/>
          </a:bodyPr>
          <a:lstStyle/>
          <a:p>
            <a:pPr marL="457200" indent="-457200">
              <a:spcBef>
                <a:spcPts val="1800"/>
              </a:spcBef>
              <a:buFont typeface="Arial" panose="020B0604020202020204" pitchFamily="34" charset="0"/>
              <a:buChar char="•"/>
            </a:pPr>
            <a:r>
              <a:rPr lang="pt-BR" dirty="0"/>
              <a:t>Bridging the sim-to-real gap: m</a:t>
            </a:r>
            <a:r>
              <a:rPr lang="en-US" dirty="0" err="1"/>
              <a:t>ust</a:t>
            </a:r>
            <a:r>
              <a:rPr lang="en-US" dirty="0"/>
              <a:t> address both aleatoric (random) and epistemic (model) uncertainty</a:t>
            </a:r>
            <a:endParaRPr lang="pt-BR" dirty="0"/>
          </a:p>
          <a:p>
            <a:pPr marL="457200" indent="-457200">
              <a:spcBef>
                <a:spcPts val="1800"/>
              </a:spcBef>
              <a:buFont typeface="Arial" panose="020B0604020202020204" pitchFamily="34" charset="0"/>
              <a:buChar char="•"/>
            </a:pPr>
            <a:r>
              <a:rPr lang="en-US" dirty="0"/>
              <a:t>Largest source of error is often not vehicle dynamics but perception </a:t>
            </a:r>
            <a:r>
              <a:rPr lang="en-US" dirty="0">
                <a:sym typeface="Wingdings" panose="05000000000000000000" pitchFamily="2" charset="2"/>
              </a:rPr>
              <a:t> </a:t>
            </a:r>
            <a:r>
              <a:rPr lang="en-US" b="1" dirty="0"/>
              <a:t>sensor realism</a:t>
            </a:r>
            <a:r>
              <a:rPr lang="en-US" dirty="0"/>
              <a:t> is mandatory for testing AI-enabled software</a:t>
            </a:r>
            <a:endParaRPr lang="pt-BR" dirty="0"/>
          </a:p>
          <a:p>
            <a:pPr marL="457200" indent="-457200">
              <a:spcBef>
                <a:spcPts val="1800"/>
              </a:spcBef>
              <a:buFont typeface="Arial" panose="020B0604020202020204" pitchFamily="34" charset="0"/>
              <a:buChar char="•"/>
            </a:pPr>
            <a:r>
              <a:rPr lang="pt-BR" dirty="0"/>
              <a:t>Case-study sensor modeling</a:t>
            </a:r>
          </a:p>
          <a:p>
            <a:pPr marL="914400" lvl="1" indent="-457200">
              <a:lnSpc>
                <a:spcPct val="80000"/>
              </a:lnSpc>
              <a:spcBef>
                <a:spcPts val="1800"/>
              </a:spcBef>
              <a:buFont typeface="Arial" panose="020B0604020202020204" pitchFamily="34" charset="0"/>
              <a:buChar char="–"/>
            </a:pPr>
            <a:r>
              <a:rPr lang="pt-BR" sz="3700" dirty="0"/>
              <a:t>“Collision” lidar, RTX lidar, ANSYS lidar</a:t>
            </a:r>
          </a:p>
          <a:p>
            <a:pPr marL="457200" indent="-457200">
              <a:spcBef>
                <a:spcPts val="1800"/>
              </a:spcBef>
              <a:buFont typeface="Arial" panose="020B0604020202020204" pitchFamily="34" charset="0"/>
              <a:buChar char="•"/>
            </a:pPr>
            <a:r>
              <a:rPr lang="pt-BR" dirty="0"/>
              <a:t>Validation experiments</a:t>
            </a:r>
            <a:endParaRPr lang="en-US" dirty="0"/>
          </a:p>
        </p:txBody>
      </p:sp>
      <p:sp>
        <p:nvSpPr>
          <p:cNvPr id="3" name="Text Placeholder 2">
            <a:extLst>
              <a:ext uri="{FF2B5EF4-FFF2-40B4-BE49-F238E27FC236}">
                <a16:creationId xmlns:a16="http://schemas.microsoft.com/office/drawing/2014/main" id="{435F04E6-08CE-93D3-A35A-335A71214274}"/>
              </a:ext>
            </a:extLst>
          </p:cNvPr>
          <p:cNvSpPr>
            <a:spLocks noGrp="1"/>
          </p:cNvSpPr>
          <p:nvPr>
            <p:ph type="body" sz="quarter" idx="11"/>
          </p:nvPr>
        </p:nvSpPr>
        <p:spPr/>
        <p:txBody>
          <a:bodyPr/>
          <a:lstStyle/>
          <a:p>
            <a:r>
              <a:rPr lang="en-US"/>
              <a:t>Simulation realism</a:t>
            </a:r>
          </a:p>
        </p:txBody>
      </p:sp>
      <p:grpSp>
        <p:nvGrpSpPr>
          <p:cNvPr id="4" name="Group 3">
            <a:extLst>
              <a:ext uri="{FF2B5EF4-FFF2-40B4-BE49-F238E27FC236}">
                <a16:creationId xmlns:a16="http://schemas.microsoft.com/office/drawing/2014/main" id="{31D42322-D858-5D8A-CBFC-3B9718F3E976}"/>
              </a:ext>
            </a:extLst>
          </p:cNvPr>
          <p:cNvGrpSpPr/>
          <p:nvPr/>
        </p:nvGrpSpPr>
        <p:grpSpPr>
          <a:xfrm>
            <a:off x="13103145" y="2938389"/>
            <a:ext cx="10863411" cy="6129689"/>
            <a:chOff x="5962195" y="1281769"/>
            <a:chExt cx="5171548" cy="2918050"/>
          </a:xfrm>
        </p:grpSpPr>
        <p:pic>
          <p:nvPicPr>
            <p:cNvPr id="5" name="Picture 4" descr="Chapter 18. Spatial BRDFs | NVIDIA Developer">
              <a:extLst>
                <a:ext uri="{FF2B5EF4-FFF2-40B4-BE49-F238E27FC236}">
                  <a16:creationId xmlns:a16="http://schemas.microsoft.com/office/drawing/2014/main" id="{7F9E0529-12DD-9752-214A-273377E34F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0963" y="1390684"/>
              <a:ext cx="3810000" cy="1981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3">
              <a:extLst>
                <a:ext uri="{FF2B5EF4-FFF2-40B4-BE49-F238E27FC236}">
                  <a16:creationId xmlns:a16="http://schemas.microsoft.com/office/drawing/2014/main" id="{DD0201C0-3E3F-4355-713B-CC4C08D9D19E}"/>
                </a:ext>
              </a:extLst>
            </p:cNvPr>
            <p:cNvSpPr txBox="1"/>
            <p:nvPr/>
          </p:nvSpPr>
          <p:spPr>
            <a:xfrm>
              <a:off x="8355433" y="2463358"/>
              <a:ext cx="76014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ptos" panose="020B0004020202020204" pitchFamily="34" charset="0"/>
                  <a:ea typeface="+mn-ea"/>
                  <a:cs typeface="+mn-cs"/>
                </a:rPr>
                <a:t>BRDF</a:t>
              </a:r>
            </a:p>
          </p:txBody>
        </p:sp>
        <p:sp>
          <p:nvSpPr>
            <p:cNvPr id="7" name="TextBox 14">
              <a:extLst>
                <a:ext uri="{FF2B5EF4-FFF2-40B4-BE49-F238E27FC236}">
                  <a16:creationId xmlns:a16="http://schemas.microsoft.com/office/drawing/2014/main" id="{E5681D79-BBBE-8D24-7997-32279055052F}"/>
                </a:ext>
              </a:extLst>
            </p:cNvPr>
            <p:cNvSpPr txBox="1"/>
            <p:nvPr/>
          </p:nvSpPr>
          <p:spPr>
            <a:xfrm>
              <a:off x="9795091" y="3569793"/>
              <a:ext cx="1338652" cy="63002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solidFill>
                    <a:srgbClr val="FF9900"/>
                  </a:solidFill>
                  <a:latin typeface="Aptos" panose="020B0004020202020204" pitchFamily="34" charset="0"/>
                </a:rPr>
                <a:t>Sensor properties</a:t>
              </a:r>
            </a:p>
            <a:p>
              <a:r>
                <a:rPr lang="en-US" sz="2000">
                  <a:solidFill>
                    <a:srgbClr val="FF0000"/>
                  </a:solidFill>
                  <a:latin typeface="Aptos" panose="020B0004020202020204" pitchFamily="34" charset="0"/>
                </a:rPr>
                <a:t>Environment conditions</a:t>
              </a:r>
            </a:p>
            <a:p>
              <a:r>
                <a:rPr lang="en-US" sz="2000">
                  <a:solidFill>
                    <a:srgbClr val="00B0F0"/>
                  </a:solidFill>
                  <a:latin typeface="Aptos" panose="020B0004020202020204" pitchFamily="34" charset="0"/>
                </a:rPr>
                <a:t>Target material property</a:t>
              </a:r>
            </a:p>
            <a:p>
              <a:r>
                <a:rPr lang="en-US" sz="2000">
                  <a:solidFill>
                    <a:srgbClr val="00B050"/>
                  </a:solidFill>
                  <a:latin typeface="Aptos" panose="020B0004020202020204" pitchFamily="34" charset="0"/>
                </a:rPr>
                <a:t>Signal processing</a:t>
              </a:r>
            </a:p>
          </p:txBody>
        </p:sp>
        <mc:AlternateContent xmlns:mc="http://schemas.openxmlformats.org/markup-compatibility/2006" xmlns:a14="http://schemas.microsoft.com/office/drawing/2010/main">
          <mc:Choice Requires="a14">
            <p:sp>
              <p:nvSpPr>
                <p:cNvPr id="8" name="TextBox 15">
                  <a:extLst>
                    <a:ext uri="{FF2B5EF4-FFF2-40B4-BE49-F238E27FC236}">
                      <a16:creationId xmlns:a16="http://schemas.microsoft.com/office/drawing/2014/main" id="{6D8E5CDA-8085-3F3A-E443-54518D3B20BC}"/>
                    </a:ext>
                  </a:extLst>
                </p:cNvPr>
                <p:cNvSpPr txBox="1"/>
                <p:nvPr/>
              </p:nvSpPr>
              <p:spPr>
                <a:xfrm>
                  <a:off x="9439184" y="1390684"/>
                  <a:ext cx="614362"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
                        <m:r>
                          <a:rPr lang="en-US" i="1" smtClean="0">
                            <a:solidFill>
                              <a:srgbClr val="3CA3DC"/>
                            </a:solidFill>
                            <a:latin typeface="Cambria Math" panose="02040503050406030204" pitchFamily="18" charset="0"/>
                            <a:ea typeface="Cambria Math" panose="02040503050406030204" pitchFamily="18" charset="0"/>
                          </a:rPr>
                          <m:t>𝜌</m:t>
                        </m:r>
                        <m:r>
                          <a:rPr lang="en-US" i="1" smtClean="0">
                            <a:solidFill>
                              <a:srgbClr val="3CA3DC"/>
                            </a:solidFill>
                            <a:latin typeface="Cambria Math" panose="02040503050406030204" pitchFamily="18" charset="0"/>
                            <a:ea typeface="Cambria Math" panose="02040503050406030204" pitchFamily="18" charset="0"/>
                          </a:rPr>
                          <m:t>(</m:t>
                        </m:r>
                        <m:r>
                          <a:rPr lang="en-US" i="1">
                            <a:solidFill>
                              <a:srgbClr val="FF0000"/>
                            </a:solidFill>
                            <a:latin typeface="Cambria Math" panose="02040503050406030204" pitchFamily="18" charset="0"/>
                            <a:ea typeface="Cambria Math" panose="02040503050406030204" pitchFamily="18" charset="0"/>
                          </a:rPr>
                          <m:t>𝜃</m:t>
                        </m:r>
                        <m:r>
                          <a:rPr lang="en-US" i="1">
                            <a:solidFill>
                              <a:srgbClr val="3CA3DC"/>
                            </a:solidFill>
                            <a:latin typeface="Cambria Math" panose="02040503050406030204" pitchFamily="18" charset="0"/>
                            <a:ea typeface="Cambria Math" panose="02040503050406030204" pitchFamily="18" charset="0"/>
                          </a:rPr>
                          <m:t>)</m:t>
                        </m:r>
                      </m:oMath>
                    </m:oMathPara>
                  </a14:m>
                  <a:endParaRPr lang="en-US"/>
                </a:p>
              </p:txBody>
            </p:sp>
          </mc:Choice>
          <mc:Fallback xmlns="">
            <p:sp>
              <p:nvSpPr>
                <p:cNvPr id="8" name="TextBox 15">
                  <a:extLst>
                    <a:ext uri="{FF2B5EF4-FFF2-40B4-BE49-F238E27FC236}">
                      <a16:creationId xmlns:a16="http://schemas.microsoft.com/office/drawing/2014/main" id="{6D8E5CDA-8085-3F3A-E443-54518D3B20BC}"/>
                    </a:ext>
                  </a:extLst>
                </p:cNvPr>
                <p:cNvSpPr txBox="1">
                  <a:spLocks noRot="1" noChangeAspect="1" noMove="1" noResize="1" noEditPoints="1" noAdjustHandles="1" noChangeArrowheads="1" noChangeShapeType="1" noTextEdit="1"/>
                </p:cNvSpPr>
                <p:nvPr/>
              </p:nvSpPr>
              <p:spPr>
                <a:xfrm>
                  <a:off x="9439184" y="1390684"/>
                  <a:ext cx="614362" cy="369332"/>
                </a:xfrm>
                <a:prstGeom prst="rect">
                  <a:avLst/>
                </a:prstGeom>
                <a:blipFill>
                  <a:blip r:embed="rId5"/>
                  <a:stretch>
                    <a:fillRect/>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73A6B73D-7245-442C-175A-E140160F99FF}"/>
                </a:ext>
              </a:extLst>
            </p:cNvPr>
            <p:cNvCxnSpPr/>
            <p:nvPr/>
          </p:nvCxnSpPr>
          <p:spPr>
            <a:xfrm>
              <a:off x="9746365" y="1774308"/>
              <a:ext cx="83725" cy="247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18">
                  <a:extLst>
                    <a:ext uri="{FF2B5EF4-FFF2-40B4-BE49-F238E27FC236}">
                      <a16:creationId xmlns:a16="http://schemas.microsoft.com/office/drawing/2014/main" id="{C7574DCC-7E64-84E4-DF03-903FF2A1DE4C}"/>
                    </a:ext>
                  </a:extLst>
                </p:cNvPr>
                <p:cNvSpPr txBox="1"/>
                <p:nvPr/>
              </p:nvSpPr>
              <p:spPr>
                <a:xfrm>
                  <a:off x="7087794" y="2656443"/>
                  <a:ext cx="452056"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
                        <m:r>
                          <a:rPr lang="en-US" i="1" smtClean="0">
                            <a:solidFill>
                              <a:srgbClr val="FF0000"/>
                            </a:solidFill>
                            <a:latin typeface="Cambria Math" panose="02040503050406030204" pitchFamily="18" charset="0"/>
                            <a:ea typeface="Cambria Math" panose="02040503050406030204" pitchFamily="18" charset="0"/>
                          </a:rPr>
                          <m:t>𝜃</m:t>
                        </m:r>
                      </m:oMath>
                    </m:oMathPara>
                  </a14:m>
                  <a:endParaRPr lang="en-US"/>
                </a:p>
              </p:txBody>
            </p:sp>
          </mc:Choice>
          <mc:Fallback xmlns="">
            <p:sp>
              <p:nvSpPr>
                <p:cNvPr id="10" name="TextBox 18">
                  <a:extLst>
                    <a:ext uri="{FF2B5EF4-FFF2-40B4-BE49-F238E27FC236}">
                      <a16:creationId xmlns:a16="http://schemas.microsoft.com/office/drawing/2014/main" id="{C7574DCC-7E64-84E4-DF03-903FF2A1DE4C}"/>
                    </a:ext>
                  </a:extLst>
                </p:cNvPr>
                <p:cNvSpPr txBox="1">
                  <a:spLocks noRot="1" noChangeAspect="1" noMove="1" noResize="1" noEditPoints="1" noAdjustHandles="1" noChangeArrowheads="1" noChangeShapeType="1" noTextEdit="1"/>
                </p:cNvSpPr>
                <p:nvPr/>
              </p:nvSpPr>
              <p:spPr>
                <a:xfrm>
                  <a:off x="7087794" y="2656443"/>
                  <a:ext cx="452056" cy="369332"/>
                </a:xfrm>
                <a:prstGeom prst="rect">
                  <a:avLst/>
                </a:prstGeom>
                <a:blipFill>
                  <a:blip r:embed="rId6"/>
                  <a:stretch>
                    <a:fillRect/>
                  </a:stretch>
                </a:blipFill>
              </p:spPr>
              <p:txBody>
                <a:bodyPr/>
                <a:lstStyle/>
                <a:p>
                  <a:r>
                    <a:rPr lang="en-US">
                      <a:noFill/>
                    </a:rPr>
                    <a:t> </a:t>
                  </a:r>
                </a:p>
              </p:txBody>
            </p:sp>
          </mc:Fallback>
        </mc:AlternateContent>
        <p:sp>
          <p:nvSpPr>
            <p:cNvPr id="11" name="Arc 10">
              <a:extLst>
                <a:ext uri="{FF2B5EF4-FFF2-40B4-BE49-F238E27FC236}">
                  <a16:creationId xmlns:a16="http://schemas.microsoft.com/office/drawing/2014/main" id="{6FDE0D1A-4DFD-66C8-CB5C-3C0CACDCAB9C}"/>
                </a:ext>
              </a:extLst>
            </p:cNvPr>
            <p:cNvSpPr/>
            <p:nvPr/>
          </p:nvSpPr>
          <p:spPr>
            <a:xfrm>
              <a:off x="7347568" y="2344159"/>
              <a:ext cx="1513473" cy="1592324"/>
            </a:xfrm>
            <a:prstGeom prst="arc">
              <a:avLst>
                <a:gd name="adj1" fmla="val 10333734"/>
                <a:gd name="adj2" fmla="val 14467194"/>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mc:AlternateContent xmlns:mc="http://schemas.openxmlformats.org/markup-compatibility/2006" xmlns:a14="http://schemas.microsoft.com/office/drawing/2010/main">
          <mc:Choice Requires="a14">
            <p:sp>
              <p:nvSpPr>
                <p:cNvPr id="12" name="TextBox 22">
                  <a:extLst>
                    <a:ext uri="{FF2B5EF4-FFF2-40B4-BE49-F238E27FC236}">
                      <a16:creationId xmlns:a16="http://schemas.microsoft.com/office/drawing/2014/main" id="{1E4F92D8-7A25-7F94-079D-1B44526471C6}"/>
                    </a:ext>
                  </a:extLst>
                </p:cNvPr>
                <p:cNvSpPr txBox="1"/>
                <p:nvPr/>
              </p:nvSpPr>
              <p:spPr>
                <a:xfrm>
                  <a:off x="7135228" y="2033735"/>
                  <a:ext cx="357187"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
                        <m:r>
                          <a:rPr lang="en-US" b="0" i="1" smtClean="0">
                            <a:solidFill>
                              <a:srgbClr val="FF0000"/>
                            </a:solidFill>
                            <a:latin typeface="Cambria Math" panose="02040503050406030204" pitchFamily="18" charset="0"/>
                            <a:ea typeface="Cambria Math" panose="02040503050406030204" pitchFamily="18" charset="0"/>
                          </a:rPr>
                          <m:t>𝑅</m:t>
                        </m:r>
                      </m:oMath>
                    </m:oMathPara>
                  </a14:m>
                  <a:endParaRPr lang="en-US"/>
                </a:p>
              </p:txBody>
            </p:sp>
          </mc:Choice>
          <mc:Fallback xmlns="">
            <p:sp>
              <p:nvSpPr>
                <p:cNvPr id="12" name="TextBox 22">
                  <a:extLst>
                    <a:ext uri="{FF2B5EF4-FFF2-40B4-BE49-F238E27FC236}">
                      <a16:creationId xmlns:a16="http://schemas.microsoft.com/office/drawing/2014/main" id="{1E4F92D8-7A25-7F94-079D-1B44526471C6}"/>
                    </a:ext>
                  </a:extLst>
                </p:cNvPr>
                <p:cNvSpPr txBox="1">
                  <a:spLocks noRot="1" noChangeAspect="1" noMove="1" noResize="1" noEditPoints="1" noAdjustHandles="1" noChangeArrowheads="1" noChangeShapeType="1" noTextEdit="1"/>
                </p:cNvSpPr>
                <p:nvPr/>
              </p:nvSpPr>
              <p:spPr>
                <a:xfrm>
                  <a:off x="7135228" y="2033735"/>
                  <a:ext cx="357187"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23">
                  <a:extLst>
                    <a:ext uri="{FF2B5EF4-FFF2-40B4-BE49-F238E27FC236}">
                      <a16:creationId xmlns:a16="http://schemas.microsoft.com/office/drawing/2014/main" id="{E356FC20-9718-CC89-B1A9-B9EED16817B6}"/>
                    </a:ext>
                  </a:extLst>
                </p:cNvPr>
                <p:cNvSpPr txBox="1"/>
                <p:nvPr/>
              </p:nvSpPr>
              <p:spPr>
                <a:xfrm>
                  <a:off x="5962195" y="3779804"/>
                  <a:ext cx="3810000" cy="40237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14:m>
                    <m:oMathPara xmlns:m="http://schemas.openxmlformats.org/officeDocument/2006/math">
                      <m:oMath>
                        <m:r>
                          <a:rPr kumimoji="0" lang="en-US" sz="2400" b="0" i="1" u="none" strike="noStrike" kern="1200" cap="none" spc="0" normalizeH="0" baseline="0" noProof="0" smtClean="0">
                            <a:ln>
                              <a:noFill/>
                            </a:ln>
                            <a:solidFill>
                              <a:srgbClr val="000000"/>
                            </a:solidFill>
                            <a:effectLst/>
                            <a:uLnTx/>
                            <a:uFillTx/>
                            <a:latin typeface="Cambria Math" panose="02040503050406030204" pitchFamily="18" charset="0"/>
                          </a:rPr>
                          <m:t>𝑆𝑁𝑅</m:t>
                        </m:r>
                        <m:r>
                          <a:rPr kumimoji="0" lang="en-US" sz="2400" b="0" i="1" u="none" strike="noStrike" kern="1200" cap="none" spc="0" normalizeH="0" baseline="0" noProof="0" smtClean="0">
                            <a:ln>
                              <a:noFill/>
                            </a:ln>
                            <a:solidFill>
                              <a:srgbClr val="000000"/>
                            </a:solidFill>
                            <a:effectLst/>
                            <a:uLnTx/>
                            <a:uFillTx/>
                            <a:latin typeface="Cambria Math" panose="02040503050406030204" pitchFamily="18" charset="0"/>
                          </a:rPr>
                          <m:t>=</m:t>
                        </m:r>
                        <m:f>
                          <m:fPr>
                            <m:ctrlPr>
                              <a:rPr lang="en-US" sz="2400" i="1" smtClean="0">
                                <a:solidFill>
                                  <a:srgbClr val="FF0000"/>
                                </a:solidFill>
                                <a:latin typeface="Cambria Math" panose="02040503050406030204" pitchFamily="18" charset="0"/>
                                <a:ea typeface="Cambria Math" panose="02040503050406030204" pitchFamily="18" charset="0"/>
                              </a:rPr>
                            </m:ctrlPr>
                          </m:fPr>
                          <m:num>
                            <m:r>
                              <a:rPr lang="en-US" sz="2400" i="1" smtClean="0">
                                <a:solidFill>
                                  <a:srgbClr val="FF0000"/>
                                </a:solidFill>
                                <a:latin typeface="Cambria Math" panose="02040503050406030204" pitchFamily="18" charset="0"/>
                                <a:ea typeface="Cambria Math" panose="02040503050406030204" pitchFamily="18" charset="0"/>
                              </a:rPr>
                              <m:t>𝛾</m:t>
                            </m:r>
                            <m:r>
                              <a:rPr lang="en-US" sz="2400" b="0" i="1" smtClean="0">
                                <a:solidFill>
                                  <a:srgbClr val="000000"/>
                                </a:solidFill>
                                <a:latin typeface="Cambria Math" panose="02040503050406030204" pitchFamily="18" charset="0"/>
                                <a:ea typeface="Cambria Math" panose="02040503050406030204" pitchFamily="18" charset="0"/>
                              </a:rPr>
                              <m:t>(</m:t>
                            </m:r>
                            <m:r>
                              <a:rPr lang="en-US" sz="2400" b="0" i="1" smtClean="0">
                                <a:solidFill>
                                  <a:srgbClr val="FF0000"/>
                                </a:solidFill>
                                <a:latin typeface="Cambria Math" panose="02040503050406030204" pitchFamily="18" charset="0"/>
                                <a:ea typeface="Cambria Math" panose="02040503050406030204" pitchFamily="18" charset="0"/>
                              </a:rPr>
                              <m:t>𝑅</m:t>
                            </m:r>
                            <m:r>
                              <a:rPr lang="en-US" sz="2400" b="0" i="1" smtClean="0">
                                <a:solidFill>
                                  <a:srgbClr val="000000"/>
                                </a:solidFill>
                                <a:latin typeface="Cambria Math" panose="02040503050406030204" pitchFamily="18" charset="0"/>
                                <a:ea typeface="Cambria Math" panose="02040503050406030204" pitchFamily="18" charset="0"/>
                              </a:rPr>
                              <m:t>)</m:t>
                            </m:r>
                            <m:r>
                              <a:rPr lang="en-US" sz="2400" i="1" smtClean="0">
                                <a:solidFill>
                                  <a:srgbClr val="FF9900"/>
                                </a:solidFill>
                                <a:latin typeface="Cambria Math" panose="02040503050406030204" pitchFamily="18" charset="0"/>
                                <a:ea typeface="Cambria Math" panose="02040503050406030204" pitchFamily="18" charset="0"/>
                              </a:rPr>
                              <m:t>𝜂</m:t>
                            </m:r>
                            <m:r>
                              <a:rPr lang="en-US" sz="2400" i="1">
                                <a:solidFill>
                                  <a:srgbClr val="3CA3DC"/>
                                </a:solidFill>
                                <a:latin typeface="Cambria Math" panose="02040503050406030204" pitchFamily="18" charset="0"/>
                                <a:ea typeface="Cambria Math" panose="02040503050406030204" pitchFamily="18" charset="0"/>
                              </a:rPr>
                              <m:t>𝜌</m:t>
                            </m:r>
                            <m:r>
                              <a:rPr lang="en-US" sz="2400" i="1">
                                <a:solidFill>
                                  <a:srgbClr val="3CA3DC"/>
                                </a:solidFill>
                                <a:latin typeface="Cambria Math" panose="02040503050406030204" pitchFamily="18" charset="0"/>
                                <a:ea typeface="Cambria Math" panose="02040503050406030204" pitchFamily="18" charset="0"/>
                              </a:rPr>
                              <m:t>(</m:t>
                            </m:r>
                            <m:r>
                              <a:rPr lang="en-US" sz="2400" i="1">
                                <a:solidFill>
                                  <a:srgbClr val="FF0000"/>
                                </a:solidFill>
                                <a:latin typeface="Cambria Math" panose="02040503050406030204" pitchFamily="18" charset="0"/>
                                <a:ea typeface="Cambria Math" panose="02040503050406030204" pitchFamily="18" charset="0"/>
                              </a:rPr>
                              <m:t>𝜃</m:t>
                            </m:r>
                            <m:r>
                              <a:rPr lang="en-US" sz="2400" i="1">
                                <a:solidFill>
                                  <a:srgbClr val="3CA3DC"/>
                                </a:solidFill>
                                <a:latin typeface="Cambria Math" panose="02040503050406030204" pitchFamily="18" charset="0"/>
                                <a:ea typeface="Cambria Math" panose="02040503050406030204" pitchFamily="18" charset="0"/>
                              </a:rPr>
                              <m:t>)</m:t>
                            </m:r>
                            <m:sSub>
                              <m:sSubPr>
                                <m:ctrlPr>
                                  <a:rPr lang="en-US" sz="2400" i="1">
                                    <a:solidFill>
                                      <a:srgbClr val="FF9900"/>
                                    </a:solidFill>
                                    <a:latin typeface="Cambria Math" panose="02040503050406030204" pitchFamily="18" charset="0"/>
                                    <a:ea typeface="Cambria Math" panose="02040503050406030204" pitchFamily="18" charset="0"/>
                                  </a:rPr>
                                </m:ctrlPr>
                              </m:sSubPr>
                              <m:e>
                                <m:r>
                                  <a:rPr lang="en-US" sz="2400" i="1">
                                    <a:solidFill>
                                      <a:srgbClr val="FF9900"/>
                                    </a:solidFill>
                                    <a:latin typeface="Cambria Math" panose="02040503050406030204" pitchFamily="18" charset="0"/>
                                    <a:ea typeface="Cambria Math" panose="02040503050406030204" pitchFamily="18" charset="0"/>
                                  </a:rPr>
                                  <m:t>𝐸</m:t>
                                </m:r>
                              </m:e>
                              <m:sub>
                                <m:r>
                                  <a:rPr lang="en-US" sz="2400" i="1">
                                    <a:solidFill>
                                      <a:srgbClr val="FF9900"/>
                                    </a:solidFill>
                                    <a:latin typeface="Cambria Math" panose="02040503050406030204" pitchFamily="18" charset="0"/>
                                    <a:ea typeface="Cambria Math" panose="02040503050406030204" pitchFamily="18" charset="0"/>
                                  </a:rPr>
                                  <m:t>𝑡𝑥</m:t>
                                </m:r>
                              </m:sub>
                            </m:sSub>
                            <m:func>
                              <m:funcPr>
                                <m:ctrlPr>
                                  <a:rPr lang="en-US" sz="2400">
                                    <a:solidFill>
                                      <a:srgbClr val="000000"/>
                                    </a:solidFill>
                                    <a:latin typeface="Cambria Math" panose="02040503050406030204" pitchFamily="18" charset="0"/>
                                    <a:ea typeface="Cambria Math" panose="02040503050406030204" pitchFamily="18" charset="0"/>
                                  </a:rPr>
                                </m:ctrlPr>
                              </m:funcPr>
                              <m:fName>
                                <m:r>
                                  <m:rPr>
                                    <m:sty m:val="p"/>
                                  </m:rPr>
                                  <a:rPr lang="en-US" sz="2400">
                                    <a:solidFill>
                                      <a:srgbClr val="000000"/>
                                    </a:solidFill>
                                    <a:latin typeface="Cambria Math" panose="02040503050406030204" pitchFamily="18" charset="0"/>
                                    <a:ea typeface="Cambria Math" panose="02040503050406030204" pitchFamily="18" charset="0"/>
                                  </a:rPr>
                                  <m:t>cos</m:t>
                                </m:r>
                              </m:fName>
                              <m:e>
                                <m:d>
                                  <m:dPr>
                                    <m:ctrlPr>
                                      <a:rPr lang="en-US" sz="2400" i="1">
                                        <a:solidFill>
                                          <a:srgbClr val="FF0000"/>
                                        </a:solidFill>
                                        <a:latin typeface="Cambria Math" panose="02040503050406030204" pitchFamily="18" charset="0"/>
                                        <a:ea typeface="Cambria Math" panose="02040503050406030204" pitchFamily="18" charset="0"/>
                                      </a:rPr>
                                    </m:ctrlPr>
                                  </m:dPr>
                                  <m:e>
                                    <m:r>
                                      <a:rPr lang="en-US" sz="2400" i="1">
                                        <a:solidFill>
                                          <a:srgbClr val="FF0000"/>
                                        </a:solidFill>
                                        <a:latin typeface="Cambria Math" panose="02040503050406030204" pitchFamily="18" charset="0"/>
                                        <a:ea typeface="Cambria Math" panose="02040503050406030204" pitchFamily="18" charset="0"/>
                                      </a:rPr>
                                      <m:t>𝜃</m:t>
                                    </m:r>
                                  </m:e>
                                </m:d>
                              </m:e>
                            </m:func>
                            <m:sSup>
                              <m:sSupPr>
                                <m:ctrlPr>
                                  <a:rPr lang="en-US" sz="2400" i="1" smtClean="0">
                                    <a:solidFill>
                                      <a:srgbClr val="FF9900"/>
                                    </a:solidFill>
                                    <a:latin typeface="Cambria Math" panose="02040503050406030204" pitchFamily="18" charset="0"/>
                                    <a:ea typeface="Cambria Math" panose="02040503050406030204" pitchFamily="18" charset="0"/>
                                  </a:rPr>
                                </m:ctrlPr>
                              </m:sSupPr>
                              <m:e>
                                <m:r>
                                  <a:rPr lang="en-US" sz="2400" i="1" smtClean="0">
                                    <a:solidFill>
                                      <a:srgbClr val="FF9900"/>
                                    </a:solidFill>
                                    <a:latin typeface="Cambria Math" panose="02040503050406030204" pitchFamily="18" charset="0"/>
                                    <a:ea typeface="Cambria Math" panose="02040503050406030204" pitchFamily="18" charset="0"/>
                                  </a:rPr>
                                  <m:t>𝐷</m:t>
                                </m:r>
                              </m:e>
                              <m:sup>
                                <m:r>
                                  <a:rPr lang="en-US" sz="2400" i="1">
                                    <a:solidFill>
                                      <a:srgbClr val="000000"/>
                                    </a:solidFill>
                                    <a:latin typeface="Cambria Math" panose="02040503050406030204" pitchFamily="18" charset="0"/>
                                    <a:ea typeface="Cambria Math" panose="02040503050406030204" pitchFamily="18" charset="0"/>
                                  </a:rPr>
                                  <m:t>2</m:t>
                                </m:r>
                              </m:sup>
                            </m:sSup>
                          </m:num>
                          <m:den>
                            <m:r>
                              <a:rPr lang="en-US" sz="2400" i="1">
                                <a:solidFill>
                                  <a:srgbClr val="000000"/>
                                </a:solidFill>
                                <a:latin typeface="Cambria Math" panose="02040503050406030204" pitchFamily="18" charset="0"/>
                              </a:rPr>
                              <m:t>4</m:t>
                            </m:r>
                            <m:sSub>
                              <m:sSubPr>
                                <m:ctrlPr>
                                  <a:rPr lang="en-US" sz="2400" i="1">
                                    <a:solidFill>
                                      <a:srgbClr val="00B050"/>
                                    </a:solidFill>
                                    <a:latin typeface="Cambria Math" panose="02040503050406030204" pitchFamily="18" charset="0"/>
                                  </a:rPr>
                                </m:ctrlPr>
                              </m:sSubPr>
                              <m:e>
                                <m:r>
                                  <a:rPr lang="en-US" sz="2400" i="1">
                                    <a:solidFill>
                                      <a:srgbClr val="00B050"/>
                                    </a:solidFill>
                                    <a:latin typeface="Cambria Math" panose="02040503050406030204" pitchFamily="18" charset="0"/>
                                  </a:rPr>
                                  <m:t>𝑁</m:t>
                                </m:r>
                              </m:e>
                              <m:sub>
                                <m:r>
                                  <a:rPr lang="en-US" sz="2400" i="1">
                                    <a:solidFill>
                                      <a:srgbClr val="00B050"/>
                                    </a:solidFill>
                                    <a:latin typeface="Cambria Math" panose="02040503050406030204" pitchFamily="18" charset="0"/>
                                  </a:rPr>
                                  <m:t>𝑓</m:t>
                                </m:r>
                              </m:sub>
                            </m:sSub>
                            <m:r>
                              <a:rPr lang="en-US" sz="2400" i="1">
                                <a:solidFill>
                                  <a:srgbClr val="000000"/>
                                </a:solidFill>
                                <a:latin typeface="Cambria Math" panose="02040503050406030204" pitchFamily="18" charset="0"/>
                              </a:rPr>
                              <m:t> </m:t>
                            </m:r>
                            <m:r>
                              <a:rPr lang="en-US" sz="2400" i="1" smtClean="0">
                                <a:solidFill>
                                  <a:srgbClr val="FF9900"/>
                                </a:solidFill>
                                <a:latin typeface="Cambria Math" panose="02040503050406030204" pitchFamily="18" charset="0"/>
                              </a:rPr>
                              <m:t>𝑁𝐸𝐼</m:t>
                            </m:r>
                            <m:r>
                              <a:rPr lang="en-US" sz="2400" i="1">
                                <a:solidFill>
                                  <a:srgbClr val="000000"/>
                                </a:solidFill>
                                <a:latin typeface="Cambria Math" panose="02040503050406030204" pitchFamily="18" charset="0"/>
                              </a:rPr>
                              <m:t> </m:t>
                            </m:r>
                            <m:sSub>
                              <m:sSubPr>
                                <m:ctrlPr>
                                  <a:rPr lang="en-US" sz="2400" i="1">
                                    <a:solidFill>
                                      <a:srgbClr val="000000"/>
                                    </a:solidFill>
                                    <a:latin typeface="Cambria Math" panose="02040503050406030204" pitchFamily="18" charset="0"/>
                                  </a:rPr>
                                </m:ctrlPr>
                              </m:sSubPr>
                              <m:e>
                                <m:r>
                                  <a:rPr lang="en-US" sz="2400" i="1">
                                    <a:solidFill>
                                      <a:srgbClr val="000000"/>
                                    </a:solidFill>
                                    <a:latin typeface="Cambria Math" panose="02040503050406030204" pitchFamily="18" charset="0"/>
                                  </a:rPr>
                                  <m:t>𝐸</m:t>
                                </m:r>
                              </m:e>
                              <m:sub>
                                <m:r>
                                  <a:rPr lang="en-US" sz="2400" i="1">
                                    <a:solidFill>
                                      <a:srgbClr val="000000"/>
                                    </a:solidFill>
                                    <a:latin typeface="Cambria Math" panose="02040503050406030204" pitchFamily="18" charset="0"/>
                                  </a:rPr>
                                  <m:t>𝑝ℎ</m:t>
                                </m:r>
                              </m:sub>
                            </m:sSub>
                            <m:sSup>
                              <m:sSupPr>
                                <m:ctrlPr>
                                  <a:rPr lang="en-US" sz="2400" b="0" i="1" smtClean="0">
                                    <a:solidFill>
                                      <a:srgbClr val="FF0000"/>
                                    </a:solidFill>
                                    <a:latin typeface="Cambria Math" panose="02040503050406030204" pitchFamily="18" charset="0"/>
                                    <a:ea typeface="Cambria Math" panose="02040503050406030204" pitchFamily="18" charset="0"/>
                                  </a:rPr>
                                </m:ctrlPr>
                              </m:sSupPr>
                              <m:e>
                                <m:r>
                                  <a:rPr lang="en-US" sz="2400" b="0" i="1" smtClean="0">
                                    <a:solidFill>
                                      <a:srgbClr val="FF0000"/>
                                    </a:solidFill>
                                    <a:latin typeface="Cambria Math" panose="02040503050406030204" pitchFamily="18" charset="0"/>
                                    <a:ea typeface="Cambria Math" panose="02040503050406030204" pitchFamily="18" charset="0"/>
                                  </a:rPr>
                                  <m:t>𝑅</m:t>
                                </m:r>
                              </m:e>
                              <m:sup>
                                <m:r>
                                  <a:rPr lang="en-US" sz="2400" i="1">
                                    <a:solidFill>
                                      <a:srgbClr val="000000"/>
                                    </a:solidFill>
                                    <a:latin typeface="Cambria Math" panose="02040503050406030204" pitchFamily="18" charset="0"/>
                                    <a:ea typeface="Cambria Math" panose="02040503050406030204" pitchFamily="18" charset="0"/>
                                  </a:rPr>
                                  <m:t>2</m:t>
                                </m:r>
                              </m:sup>
                            </m:sSup>
                          </m:den>
                        </m:f>
                        <m:r>
                          <a:rPr lang="en-US" sz="2400" i="1" smtClean="0">
                            <a:solidFill>
                              <a:srgbClr val="000000"/>
                            </a:solidFill>
                            <a:latin typeface="Cambria Math" panose="02040503050406030204" pitchFamily="18" charset="0"/>
                            <a:ea typeface="Cambria Math" panose="02040503050406030204" pitchFamily="18" charset="0"/>
                          </a:rPr>
                          <m:t>≥</m:t>
                        </m:r>
                        <m:r>
                          <a:rPr lang="en-US" sz="2400" b="0" i="1" smtClean="0">
                            <a:solidFill>
                              <a:srgbClr val="00B050"/>
                            </a:solidFill>
                            <a:latin typeface="Cambria Math" panose="02040503050406030204" pitchFamily="18" charset="0"/>
                            <a:ea typeface="Cambria Math" panose="02040503050406030204" pitchFamily="18" charset="0"/>
                          </a:rPr>
                          <m:t>𝐷𝑇</m:t>
                        </m:r>
                      </m:oMath>
                    </m:oMathPara>
                  </a14:m>
                  <a:endParaRPr kumimoji="0" lang="en-US" sz="2400" b="0" i="0" u="none" strike="noStrike" kern="1200" cap="none" spc="0" normalizeH="0" baseline="0" noProof="0">
                    <a:ln>
                      <a:noFill/>
                    </a:ln>
                    <a:solidFill>
                      <a:srgbClr val="000000"/>
                    </a:solidFill>
                    <a:effectLst/>
                    <a:uLnTx/>
                    <a:uFillTx/>
                    <a:latin typeface="Arial" panose="020B0604020202020204"/>
                  </a:endParaRPr>
                </a:p>
              </p:txBody>
            </p:sp>
          </mc:Choice>
          <mc:Fallback xmlns="">
            <p:sp>
              <p:nvSpPr>
                <p:cNvPr id="13" name="TextBox 23">
                  <a:extLst>
                    <a:ext uri="{FF2B5EF4-FFF2-40B4-BE49-F238E27FC236}">
                      <a16:creationId xmlns:a16="http://schemas.microsoft.com/office/drawing/2014/main" id="{E356FC20-9718-CC89-B1A9-B9EED16817B6}"/>
                    </a:ext>
                  </a:extLst>
                </p:cNvPr>
                <p:cNvSpPr txBox="1">
                  <a:spLocks noRot="1" noChangeAspect="1" noMove="1" noResize="1" noEditPoints="1" noAdjustHandles="1" noChangeArrowheads="1" noChangeShapeType="1" noTextEdit="1"/>
                </p:cNvSpPr>
                <p:nvPr/>
              </p:nvSpPr>
              <p:spPr>
                <a:xfrm>
                  <a:off x="5962195" y="3779804"/>
                  <a:ext cx="3810000" cy="402374"/>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7">
                  <a:extLst>
                    <a:ext uri="{FF2B5EF4-FFF2-40B4-BE49-F238E27FC236}">
                      <a16:creationId xmlns:a16="http://schemas.microsoft.com/office/drawing/2014/main" id="{6CBB477F-A8B6-60B6-0175-CB602FBB72BA}"/>
                    </a:ext>
                  </a:extLst>
                </p:cNvPr>
                <p:cNvSpPr txBox="1"/>
                <p:nvPr/>
              </p:nvSpPr>
              <p:spPr>
                <a:xfrm>
                  <a:off x="7236937" y="1524964"/>
                  <a:ext cx="452056"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
                        <m:sSub>
                          <m:sSubPr>
                            <m:ctrlPr>
                              <a:rPr lang="en-US" i="1">
                                <a:solidFill>
                                  <a:srgbClr val="FF9900"/>
                                </a:solidFill>
                                <a:latin typeface="Cambria Math" panose="02040503050406030204" pitchFamily="18" charset="0"/>
                                <a:ea typeface="Cambria Math" panose="02040503050406030204" pitchFamily="18" charset="0"/>
                              </a:rPr>
                            </m:ctrlPr>
                          </m:sSubPr>
                          <m:e>
                            <m:r>
                              <a:rPr lang="en-US" i="1">
                                <a:solidFill>
                                  <a:srgbClr val="FF9900"/>
                                </a:solidFill>
                                <a:latin typeface="Cambria Math" panose="02040503050406030204" pitchFamily="18" charset="0"/>
                                <a:ea typeface="Cambria Math" panose="02040503050406030204" pitchFamily="18" charset="0"/>
                              </a:rPr>
                              <m:t>𝐸</m:t>
                            </m:r>
                          </m:e>
                          <m:sub>
                            <m:r>
                              <a:rPr lang="en-US" i="1">
                                <a:solidFill>
                                  <a:srgbClr val="FF9900"/>
                                </a:solidFill>
                                <a:latin typeface="Cambria Math" panose="02040503050406030204" pitchFamily="18" charset="0"/>
                                <a:ea typeface="Cambria Math" panose="02040503050406030204" pitchFamily="18" charset="0"/>
                              </a:rPr>
                              <m:t>𝑡𝑥</m:t>
                            </m:r>
                          </m:sub>
                        </m:sSub>
                      </m:oMath>
                    </m:oMathPara>
                  </a14:m>
                  <a:endParaRPr lang="en-US"/>
                </a:p>
              </p:txBody>
            </p:sp>
          </mc:Choice>
          <mc:Fallback xmlns="">
            <p:sp>
              <p:nvSpPr>
                <p:cNvPr id="14" name="TextBox 17">
                  <a:extLst>
                    <a:ext uri="{FF2B5EF4-FFF2-40B4-BE49-F238E27FC236}">
                      <a16:creationId xmlns:a16="http://schemas.microsoft.com/office/drawing/2014/main" id="{6CBB477F-A8B6-60B6-0175-CB602FBB72BA}"/>
                    </a:ext>
                  </a:extLst>
                </p:cNvPr>
                <p:cNvSpPr txBox="1">
                  <a:spLocks noRot="1" noChangeAspect="1" noMove="1" noResize="1" noEditPoints="1" noAdjustHandles="1" noChangeArrowheads="1" noChangeShapeType="1" noTextEdit="1"/>
                </p:cNvSpPr>
                <p:nvPr/>
              </p:nvSpPr>
              <p:spPr>
                <a:xfrm>
                  <a:off x="7236937" y="1524964"/>
                  <a:ext cx="452056" cy="369332"/>
                </a:xfrm>
                <a:prstGeom prst="rect">
                  <a:avLst/>
                </a:prstGeom>
                <a:blipFill>
                  <a:blip r:embed="rId9"/>
                  <a:stretch>
                    <a:fillRect/>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FBE6965F-12ED-D908-A489-C7DEBEF8E6D0}"/>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746741" y="1281769"/>
              <a:ext cx="584779" cy="605890"/>
            </a:xfrm>
            <a:prstGeom prst="rect">
              <a:avLst/>
            </a:prstGeom>
          </p:spPr>
        </p:pic>
        <p:sp>
          <p:nvSpPr>
            <p:cNvPr id="16" name="TextBox 24">
              <a:extLst>
                <a:ext uri="{FF2B5EF4-FFF2-40B4-BE49-F238E27FC236}">
                  <a16:creationId xmlns:a16="http://schemas.microsoft.com/office/drawing/2014/main" id="{566643B2-BF8C-0A62-E952-D97E389AA9E2}"/>
                </a:ext>
              </a:extLst>
            </p:cNvPr>
            <p:cNvSpPr txBox="1"/>
            <p:nvPr/>
          </p:nvSpPr>
          <p:spPr>
            <a:xfrm>
              <a:off x="6594341" y="1790540"/>
              <a:ext cx="71205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ptos" panose="020B0004020202020204" pitchFamily="34" charset="0"/>
                  <a:ea typeface="+mn-ea"/>
                  <a:cs typeface="+mn-cs"/>
                </a:rPr>
                <a:t>Lidar</a:t>
              </a:r>
            </a:p>
          </p:txBody>
        </p:sp>
      </p:grpSp>
      <p:pic>
        <p:nvPicPr>
          <p:cNvPr id="18" name="Picture 17">
            <a:extLst>
              <a:ext uri="{FF2B5EF4-FFF2-40B4-BE49-F238E27FC236}">
                <a16:creationId xmlns:a16="http://schemas.microsoft.com/office/drawing/2014/main" id="{8E8F81A5-598A-35A4-DCAA-462D1DD5BE0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15293" y="8053618"/>
            <a:ext cx="7161564" cy="4727034"/>
          </a:xfrm>
          <a:prstGeom prst="rect">
            <a:avLst/>
          </a:prstGeom>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9A369341-B3E1-4F98-114E-168CA17B8AEC}"/>
              </a:ext>
            </a:extLst>
          </p:cNvPr>
          <p:cNvSpPr txBox="1"/>
          <p:nvPr/>
        </p:nvSpPr>
        <p:spPr>
          <a:xfrm>
            <a:off x="14371984" y="10422310"/>
            <a:ext cx="9720469" cy="718145"/>
          </a:xfrm>
          <a:prstGeom prst="rect">
            <a:avLst/>
          </a:prstGeom>
          <a:ln/>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NOTE: TEAAS is “simulation agnostic”</a:t>
            </a:r>
          </a:p>
        </p:txBody>
      </p:sp>
    </p:spTree>
    <p:extLst>
      <p:ext uri="{BB962C8B-B14F-4D97-AF65-F5344CB8AC3E}">
        <p14:creationId xmlns:p14="http://schemas.microsoft.com/office/powerpoint/2010/main" val="188738018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771220-4359-D97E-7B23-0C9CA884B4E2}"/>
              </a:ext>
            </a:extLst>
          </p:cNvPr>
          <p:cNvSpPr>
            <a:spLocks noGrp="1"/>
          </p:cNvSpPr>
          <p:nvPr>
            <p:ph type="body" sz="quarter" idx="10"/>
          </p:nvPr>
        </p:nvSpPr>
        <p:spPr>
          <a:xfrm>
            <a:off x="1981201" y="2479920"/>
            <a:ext cx="12836236" cy="10004425"/>
          </a:xfrm>
        </p:spPr>
        <p:txBody>
          <a:bodyPr lIns="0" tIns="0" rIns="0" bIns="0">
            <a:normAutofit/>
          </a:bodyPr>
          <a:lstStyle/>
          <a:p>
            <a:pPr marL="457200" indent="-457200">
              <a:spcBef>
                <a:spcPts val="1800"/>
              </a:spcBef>
              <a:buFont typeface="Arial" panose="020B0604020202020204" pitchFamily="34" charset="0"/>
              <a:buChar char="•"/>
            </a:pPr>
            <a:r>
              <a:rPr lang="en-US" dirty="0"/>
              <a:t>Randomness </a:t>
            </a:r>
            <a:r>
              <a:rPr lang="en-US" dirty="0">
                <a:sym typeface="Wingdings" panose="05000000000000000000" pitchFamily="2" charset="2"/>
              </a:rPr>
              <a:t> </a:t>
            </a:r>
            <a:r>
              <a:rPr lang="en-US" dirty="0"/>
              <a:t>must execute repeated experiments</a:t>
            </a:r>
          </a:p>
          <a:p>
            <a:pPr marL="457200" indent="-457200">
              <a:spcBef>
                <a:spcPts val="1800"/>
              </a:spcBef>
              <a:buFont typeface="Arial" panose="020B0604020202020204" pitchFamily="34" charset="0"/>
              <a:buChar char="•"/>
            </a:pPr>
            <a:r>
              <a:rPr lang="en-US" dirty="0"/>
              <a:t>Failure rate measurement and its benefits</a:t>
            </a:r>
          </a:p>
          <a:p>
            <a:pPr marL="457200" indent="-457200">
              <a:spcBef>
                <a:spcPts val="1800"/>
              </a:spcBef>
              <a:buFont typeface="Arial" panose="020B0604020202020204" pitchFamily="34" charset="0"/>
              <a:buChar char="•"/>
            </a:pPr>
            <a:endParaRPr lang="en-US" dirty="0"/>
          </a:p>
          <a:p>
            <a:pPr marL="457200" indent="-457200">
              <a:spcBef>
                <a:spcPts val="1800"/>
              </a:spcBef>
              <a:buFont typeface="Arial" panose="020B0604020202020204" pitchFamily="34" charset="0"/>
              <a:buChar char="•"/>
            </a:pPr>
            <a:endParaRPr lang="en-US" dirty="0"/>
          </a:p>
          <a:p>
            <a:pPr marL="914400" lvl="2" indent="-457200">
              <a:lnSpc>
                <a:spcPct val="80000"/>
              </a:lnSpc>
              <a:spcBef>
                <a:spcPts val="1800"/>
              </a:spcBef>
              <a:buFont typeface="Arial" panose="020B0604020202020204" pitchFamily="34" charset="0"/>
              <a:buChar char="–"/>
            </a:pPr>
            <a:r>
              <a:rPr lang="en-US" sz="4000" dirty="0"/>
              <a:t>Inherently addresses uncertainty in AUT’s behavior</a:t>
            </a:r>
          </a:p>
          <a:p>
            <a:pPr marL="914400" lvl="2" indent="-457200">
              <a:lnSpc>
                <a:spcPct val="80000"/>
              </a:lnSpc>
              <a:spcBef>
                <a:spcPts val="1800"/>
              </a:spcBef>
              <a:buFont typeface="Arial" panose="020B0604020202020204" pitchFamily="34" charset="0"/>
              <a:buChar char="–"/>
            </a:pPr>
            <a:r>
              <a:rPr lang="en-US" sz="4000" dirty="0"/>
              <a:t>The details of what it means for the AUT to fail or succeed are purposely kept separate from the CIO module</a:t>
            </a:r>
            <a:r>
              <a:rPr lang="pt-BR" sz="3700" dirty="0"/>
              <a:t> </a:t>
            </a:r>
            <a:endParaRPr lang="en-US" sz="4000" dirty="0"/>
          </a:p>
          <a:p>
            <a:pPr marL="914400" lvl="2" indent="-457200">
              <a:lnSpc>
                <a:spcPct val="80000"/>
              </a:lnSpc>
              <a:spcBef>
                <a:spcPts val="1800"/>
              </a:spcBef>
              <a:buFont typeface="Arial" panose="020B0604020202020204" pitchFamily="34" charset="0"/>
              <a:buChar char="–"/>
            </a:pPr>
            <a:r>
              <a:rPr lang="en-US" sz="4000" dirty="0"/>
              <a:t>No complex/convoluted objective function</a:t>
            </a:r>
          </a:p>
          <a:p>
            <a:pPr marL="457200" indent="-457200">
              <a:spcBef>
                <a:spcPts val="1800"/>
              </a:spcBef>
              <a:buFont typeface="Arial" panose="020B0604020202020204" pitchFamily="34" charset="0"/>
              <a:buChar char="•"/>
            </a:pPr>
            <a:r>
              <a:rPr lang="en-US" dirty="0"/>
              <a:t>Choosing the number of repeated sims</a:t>
            </a:r>
          </a:p>
        </p:txBody>
      </p:sp>
      <p:sp>
        <p:nvSpPr>
          <p:cNvPr id="3" name="Text Placeholder 2">
            <a:extLst>
              <a:ext uri="{FF2B5EF4-FFF2-40B4-BE49-F238E27FC236}">
                <a16:creationId xmlns:a16="http://schemas.microsoft.com/office/drawing/2014/main" id="{DFD26378-6B36-8977-AFD7-E6DB150B6016}"/>
              </a:ext>
            </a:extLst>
          </p:cNvPr>
          <p:cNvSpPr>
            <a:spLocks noGrp="1"/>
          </p:cNvSpPr>
          <p:nvPr>
            <p:ph type="body" sz="quarter" idx="11"/>
          </p:nvPr>
        </p:nvSpPr>
        <p:spPr/>
        <p:txBody>
          <a:bodyPr/>
          <a:lstStyle/>
          <a:p>
            <a:r>
              <a:rPr lang="en-US"/>
              <a:t>Uncertainty quantification</a:t>
            </a:r>
          </a:p>
        </p:txBody>
      </p:sp>
      <p:pic>
        <p:nvPicPr>
          <p:cNvPr id="10" name="Picture 9">
            <a:extLst>
              <a:ext uri="{FF2B5EF4-FFF2-40B4-BE49-F238E27FC236}">
                <a16:creationId xmlns:a16="http://schemas.microsoft.com/office/drawing/2014/main" id="{65D51D7D-67A5-3539-D1ED-DA56AAE097B1}"/>
              </a:ext>
            </a:extLst>
          </p:cNvPr>
          <p:cNvPicPr>
            <a:picLocks noChangeAspect="1"/>
          </p:cNvPicPr>
          <p:nvPr/>
        </p:nvPicPr>
        <p:blipFill>
          <a:blip r:embed="rId3"/>
          <a:stretch>
            <a:fillRect/>
          </a:stretch>
        </p:blipFill>
        <p:spPr>
          <a:xfrm>
            <a:off x="14426162" y="2220774"/>
            <a:ext cx="9957838" cy="9820132"/>
          </a:xfrm>
          <a:prstGeom prst="rect">
            <a:avLst/>
          </a:prstGeom>
        </p:spPr>
      </p:pic>
      <p:sp>
        <p:nvSpPr>
          <p:cNvPr id="6" name="TextBox 5">
            <a:extLst>
              <a:ext uri="{FF2B5EF4-FFF2-40B4-BE49-F238E27FC236}">
                <a16:creationId xmlns:a16="http://schemas.microsoft.com/office/drawing/2014/main" id="{FB2341F7-3A80-B72E-41B4-8C4DD2875799}"/>
              </a:ext>
            </a:extLst>
          </p:cNvPr>
          <p:cNvSpPr txBox="1"/>
          <p:nvPr/>
        </p:nvSpPr>
        <p:spPr>
          <a:xfrm>
            <a:off x="10513050" y="5144706"/>
            <a:ext cx="3680932" cy="1333698"/>
          </a:xfrm>
          <a:prstGeom prst="rect">
            <a:avLst/>
          </a:prstGeom>
          <a:ln/>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4000" b="1" i="1">
                <a:latin typeface="Times New Roman" panose="02020603050405020304" pitchFamily="18" charset="0"/>
                <a:cs typeface="Times New Roman" panose="02020603050405020304" pitchFamily="18" charset="0"/>
              </a:rPr>
              <a:t>f</a:t>
            </a:r>
            <a:r>
              <a:rPr kumimoji="0" lang="en-US" sz="40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a:t>
            </a:r>
            <a:r>
              <a:rPr lang="en-US" sz="4000">
                <a:solidFill>
                  <a:srgbClr val="000000"/>
                </a:solidFill>
                <a:latin typeface="Arial" panose="020B0604020202020204" pitchFamily="34" charset="0"/>
                <a:cs typeface="Arial" panose="020B0604020202020204" pitchFamily="34" charset="0"/>
              </a:rPr>
              <a:t>: </a:t>
            </a:r>
            <a:r>
              <a:rPr kumimoji="0" lang="en-US" sz="40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definition of failure</a:t>
            </a:r>
          </a:p>
        </p:txBody>
      </p:sp>
      <p:pic>
        <p:nvPicPr>
          <p:cNvPr id="8" name="Picture 7">
            <a:extLst>
              <a:ext uri="{FF2B5EF4-FFF2-40B4-BE49-F238E27FC236}">
                <a16:creationId xmlns:a16="http://schemas.microsoft.com/office/drawing/2014/main" id="{E3E2E8E7-C5D1-8CB8-CED7-6B134E2FF6B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992307" y="5087282"/>
            <a:ext cx="5370354" cy="1482967"/>
          </a:xfrm>
          <a:prstGeom prst="rect">
            <a:avLst/>
          </a:prstGeom>
        </p:spPr>
      </p:pic>
      <p:pic>
        <p:nvPicPr>
          <p:cNvPr id="11" name="Picture 10">
            <a:extLst>
              <a:ext uri="{FF2B5EF4-FFF2-40B4-BE49-F238E27FC236}">
                <a16:creationId xmlns:a16="http://schemas.microsoft.com/office/drawing/2014/main" id="{4921E353-A12B-6DEF-A624-4C46272E635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793618" y="11036280"/>
            <a:ext cx="8398382" cy="1707211"/>
          </a:xfrm>
          <a:prstGeom prst="rect">
            <a:avLst/>
          </a:prstGeom>
        </p:spPr>
      </p:pic>
    </p:spTree>
    <p:extLst>
      <p:ext uri="{BB962C8B-B14F-4D97-AF65-F5344CB8AC3E}">
        <p14:creationId xmlns:p14="http://schemas.microsoft.com/office/powerpoint/2010/main" val="113322370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0BA921-152C-40AE-B100-054527BC45BB}"/>
              </a:ext>
            </a:extLst>
          </p:cNvPr>
          <p:cNvSpPr>
            <a:spLocks noGrp="1"/>
          </p:cNvSpPr>
          <p:nvPr>
            <p:ph type="body" sz="quarter" idx="10"/>
          </p:nvPr>
        </p:nvSpPr>
        <p:spPr>
          <a:xfrm>
            <a:off x="1981201" y="2479921"/>
            <a:ext cx="14715743" cy="5566800"/>
          </a:xfrm>
        </p:spPr>
        <p:txBody>
          <a:bodyPr lIns="0" tIns="0" rIns="0" bIns="0">
            <a:normAutofit/>
          </a:bodyPr>
          <a:lstStyle/>
          <a:p>
            <a:pPr marL="457200" indent="-457200">
              <a:spcBef>
                <a:spcPts val="1800"/>
              </a:spcBef>
              <a:buFont typeface="Arial" panose="020B0604020202020204" pitchFamily="34" charset="0"/>
              <a:buChar char="•"/>
            </a:pPr>
            <a:r>
              <a:rPr lang="en-US" dirty="0"/>
              <a:t>Mission: navigate contested urban corridors</a:t>
            </a:r>
          </a:p>
          <a:p>
            <a:pPr marL="457200" indent="-457200">
              <a:spcBef>
                <a:spcPts val="1800"/>
              </a:spcBef>
              <a:buFont typeface="Arial" panose="020B0604020202020204" pitchFamily="34" charset="0"/>
              <a:buChar char="•"/>
            </a:pPr>
            <a:r>
              <a:rPr lang="en-US" dirty="0"/>
              <a:t>Scenario variables*: GPS-D zone location, VDE, obstacle location, angle, and material properties</a:t>
            </a:r>
          </a:p>
          <a:p>
            <a:pPr marL="457200" indent="-457200">
              <a:spcBef>
                <a:spcPts val="1800"/>
              </a:spcBef>
              <a:buFont typeface="Arial" panose="020B0604020202020204" pitchFamily="34" charset="0"/>
              <a:buChar char="•"/>
            </a:pPr>
            <a:r>
              <a:rPr lang="en-US" dirty="0"/>
              <a:t>Evaluating one ground-vehicle platform (Jackal robot) with two different autonomy stacks and two different  LiDAR sensors</a:t>
            </a:r>
          </a:p>
        </p:txBody>
      </p:sp>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lIns="0">
            <a:normAutofit fontScale="92500" lnSpcReduction="20000"/>
          </a:bodyPr>
          <a:lstStyle/>
          <a:p>
            <a:r>
              <a:rPr lang="en-US"/>
              <a:t>Case study: urban precision strike</a:t>
            </a:r>
          </a:p>
        </p:txBody>
      </p:sp>
      <p:pic>
        <p:nvPicPr>
          <p:cNvPr id="4" name="Picture 3">
            <a:extLst>
              <a:ext uri="{FF2B5EF4-FFF2-40B4-BE49-F238E27FC236}">
                <a16:creationId xmlns:a16="http://schemas.microsoft.com/office/drawing/2014/main" id="{17E4AD46-B063-30AD-0BED-A718F3FAC7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2225" y="7570431"/>
            <a:ext cx="8183048" cy="5114405"/>
          </a:xfrm>
          <a:prstGeom prst="rect">
            <a:avLst/>
          </a:prstGeom>
        </p:spPr>
      </p:pic>
      <p:sp>
        <p:nvSpPr>
          <p:cNvPr id="5" name="TextBox 4">
            <a:extLst>
              <a:ext uri="{FF2B5EF4-FFF2-40B4-BE49-F238E27FC236}">
                <a16:creationId xmlns:a16="http://schemas.microsoft.com/office/drawing/2014/main" id="{9A90EC7A-B50C-6F33-BC4D-50AEDD793ECD}"/>
              </a:ext>
            </a:extLst>
          </p:cNvPr>
          <p:cNvSpPr txBox="1"/>
          <p:nvPr/>
        </p:nvSpPr>
        <p:spPr>
          <a:xfrm>
            <a:off x="11436772" y="7144136"/>
            <a:ext cx="5260172" cy="55194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3200" b="1"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a:t>
            </a:r>
            <a:r>
              <a:rPr kumimoji="0" lang="en-US" sz="3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Scenario variables include categorical variables (material properties) and custom </a:t>
            </a:r>
            <a:r>
              <a:rPr lang="en-US" sz="3200">
                <a:latin typeface="Arial" panose="020B0604020202020204" pitchFamily="34" charset="0"/>
                <a:cs typeface="Arial" panose="020B0604020202020204" pitchFamily="34" charset="0"/>
              </a:rPr>
              <a:t>symbolic </a:t>
            </a:r>
            <a:r>
              <a:rPr kumimoji="0" lang="en-US" sz="3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location encoding. Therefore, the optimization search space is non-metric and </a:t>
            </a:r>
            <a:r>
              <a:rPr kumimoji="0" lang="en-US" sz="3200" b="0" i="1"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not amenable to conventional optimization. </a:t>
            </a:r>
            <a:r>
              <a:rPr kumimoji="0" lang="en-US" sz="3200" b="0" i="1" u="sng"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 practice, this is the norm rather than the exception</a:t>
            </a:r>
            <a:r>
              <a:rPr kumimoji="0" lang="en-US" sz="32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a:t>
            </a:r>
          </a:p>
        </p:txBody>
      </p:sp>
      <p:pic>
        <p:nvPicPr>
          <p:cNvPr id="7" name="Picture 6">
            <a:extLst>
              <a:ext uri="{FF2B5EF4-FFF2-40B4-BE49-F238E27FC236}">
                <a16:creationId xmlns:a16="http://schemas.microsoft.com/office/drawing/2014/main" id="{C1C3861E-0180-9BC9-BC0E-317B623C91E2}"/>
              </a:ext>
            </a:extLst>
          </p:cNvPr>
          <p:cNvPicPr>
            <a:picLocks noChangeAspect="1"/>
          </p:cNvPicPr>
          <p:nvPr/>
        </p:nvPicPr>
        <p:blipFill>
          <a:blip r:embed="rId4"/>
          <a:stretch>
            <a:fillRect/>
          </a:stretch>
        </p:blipFill>
        <p:spPr>
          <a:xfrm>
            <a:off x="15773841" y="2087447"/>
            <a:ext cx="8610159" cy="10329927"/>
          </a:xfrm>
          <a:prstGeom prst="rect">
            <a:avLst/>
          </a:prstGeom>
        </p:spPr>
      </p:pic>
    </p:spTree>
    <p:extLst>
      <p:ext uri="{BB962C8B-B14F-4D97-AF65-F5344CB8AC3E}">
        <p14:creationId xmlns:p14="http://schemas.microsoft.com/office/powerpoint/2010/main" val="27409960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0EB080E-7843-423F-A92E-2947A72C6BBE}"/>
</file>

<file path=customXml/itemProps2.xml><?xml version="1.0" encoding="utf-8"?>
<ds:datastoreItem xmlns:ds="http://schemas.openxmlformats.org/officeDocument/2006/customXml" ds:itemID="{85B47D03-23E7-4C88-841B-2F27E6791A60}">
  <ds:schemaRefs>
    <ds:schemaRef ds:uri="http://schemas.microsoft.com/sharepoint/v3/contenttype/forms"/>
  </ds:schemaRefs>
</ds:datastoreItem>
</file>

<file path=customXml/itemProps3.xml><?xml version="1.0" encoding="utf-8"?>
<ds:datastoreItem xmlns:ds="http://schemas.openxmlformats.org/officeDocument/2006/customXml" ds:itemID="{050BC4EA-38D3-4AB3-A772-E9C427E988C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3068</Words>
  <Application>Microsoft Office PowerPoint</Application>
  <PresentationFormat>Custom</PresentationFormat>
  <Paragraphs>228</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Arial</vt:lpstr>
      <vt:lpstr>Cambria Math</vt:lpstr>
      <vt:lpstr>Helvetica Light</vt:lpstr>
      <vt:lpstr>Helvetica Neue</vt:lpstr>
      <vt:lpstr>Times New Roman</vt:lpstr>
      <vt:lpstr>Wingdings</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Alberico Menozzi</cp:lastModifiedBy>
  <cp:revision>1</cp:revision>
  <dcterms:modified xsi:type="dcterms:W3CDTF">2026-08-11T09:29:22Z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y fmtid="{D5CDD505-2E9C-101B-9397-08002B2CF9AE}" pid="3" name="MSIP_Label_6116b0ec-1329-4515-a0c3-b120a3ef9674_Enabled">
    <vt:lpwstr>true</vt:lpwstr>
  </property>
  <property fmtid="{D5CDD505-2E9C-101B-9397-08002B2CF9AE}" pid="4" name="MSIP_Label_6116b0ec-1329-4515-a0c3-b120a3ef9674_SetDate">
    <vt:lpwstr>2026-07-22T12:58:43Z</vt:lpwstr>
  </property>
  <property fmtid="{D5CDD505-2E9C-101B-9397-08002B2CF9AE}" pid="5" name="MSIP_Label_6116b0ec-1329-4515-a0c3-b120a3ef9674_Method">
    <vt:lpwstr>Privileged</vt:lpwstr>
  </property>
  <property fmtid="{D5CDD505-2E9C-101B-9397-08002B2CF9AE}" pid="6" name="MSIP_Label_6116b0ec-1329-4515-a0c3-b120a3ef9674_Name">
    <vt:lpwstr>Public (Cat 1)</vt:lpwstr>
  </property>
  <property fmtid="{D5CDD505-2E9C-101B-9397-08002B2CF9AE}" pid="7" name="MSIP_Label_6116b0ec-1329-4515-a0c3-b120a3ef9674_SiteId">
    <vt:lpwstr>cbb90ff0-a163-499e-ac8d-ed0f6a9b048c</vt:lpwstr>
  </property>
  <property fmtid="{D5CDD505-2E9C-101B-9397-08002B2CF9AE}" pid="8" name="MSIP_Label_6116b0ec-1329-4515-a0c3-b120a3ef9674_ActionId">
    <vt:lpwstr>20aee844-951b-41ea-a199-b2329d4e71bb</vt:lpwstr>
  </property>
  <property fmtid="{D5CDD505-2E9C-101B-9397-08002B2CF9AE}" pid="9" name="MSIP_Label_6116b0ec-1329-4515-a0c3-b120a3ef9674_ContentBits">
    <vt:lpwstr>0</vt:lpwstr>
  </property>
  <property fmtid="{D5CDD505-2E9C-101B-9397-08002B2CF9AE}" pid="10" name="MSIP_Label_6116b0ec-1329-4515-a0c3-b120a3ef9674_Tag">
    <vt:lpwstr>10, 0, 1, 1</vt:lpwstr>
  </property>
</Properties>
</file>